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48"/>
  </p:notesMasterIdLst>
  <p:handoutMasterIdLst>
    <p:handoutMasterId r:id="rId49"/>
  </p:handoutMasterIdLst>
  <p:sldIdLst>
    <p:sldId id="257" r:id="rId2"/>
    <p:sldId id="296" r:id="rId3"/>
    <p:sldId id="325" r:id="rId4"/>
    <p:sldId id="326" r:id="rId5"/>
    <p:sldId id="327" r:id="rId6"/>
    <p:sldId id="281" r:id="rId7"/>
    <p:sldId id="298" r:id="rId8"/>
    <p:sldId id="299" r:id="rId9"/>
    <p:sldId id="259" r:id="rId10"/>
    <p:sldId id="311" r:id="rId11"/>
    <p:sldId id="304" r:id="rId12"/>
    <p:sldId id="315" r:id="rId13"/>
    <p:sldId id="265" r:id="rId14"/>
    <p:sldId id="282" r:id="rId15"/>
    <p:sldId id="314" r:id="rId16"/>
    <p:sldId id="309" r:id="rId17"/>
    <p:sldId id="313" r:id="rId18"/>
    <p:sldId id="318" r:id="rId19"/>
    <p:sldId id="320" r:id="rId20"/>
    <p:sldId id="316" r:id="rId21"/>
    <p:sldId id="321" r:id="rId22"/>
    <p:sldId id="324" r:id="rId23"/>
    <p:sldId id="312" r:id="rId24"/>
    <p:sldId id="322" r:id="rId25"/>
    <p:sldId id="328" r:id="rId26"/>
    <p:sldId id="323" r:id="rId27"/>
    <p:sldId id="300" r:id="rId28"/>
    <p:sldId id="301" r:id="rId29"/>
    <p:sldId id="302" r:id="rId30"/>
    <p:sldId id="264" r:id="rId31"/>
    <p:sldId id="273" r:id="rId32"/>
    <p:sldId id="274" r:id="rId33"/>
    <p:sldId id="260" r:id="rId34"/>
    <p:sldId id="262" r:id="rId35"/>
    <p:sldId id="286" r:id="rId36"/>
    <p:sldId id="287" r:id="rId37"/>
    <p:sldId id="266" r:id="rId38"/>
    <p:sldId id="284" r:id="rId39"/>
    <p:sldId id="267" r:id="rId40"/>
    <p:sldId id="269" r:id="rId41"/>
    <p:sldId id="288" r:id="rId42"/>
    <p:sldId id="268" r:id="rId43"/>
    <p:sldId id="285" r:id="rId44"/>
    <p:sldId id="289" r:id="rId45"/>
    <p:sldId id="271" r:id="rId46"/>
    <p:sldId id="283" r:id="rId47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754">
          <p15:clr>
            <a:srgbClr val="A4A3A4"/>
          </p15:clr>
        </p15:guide>
        <p15:guide id="3" orient="horz" pos="577">
          <p15:clr>
            <a:srgbClr val="A4A3A4"/>
          </p15:clr>
        </p15:guide>
        <p15:guide id="4" pos="2880">
          <p15:clr>
            <a:srgbClr val="A4A3A4"/>
          </p15:clr>
        </p15:guide>
        <p15:guide id="5" pos="476">
          <p15:clr>
            <a:srgbClr val="A4A3A4"/>
          </p15:clr>
        </p15:guide>
        <p15:guide id="6" pos="5284">
          <p15:clr>
            <a:srgbClr val="A4A3A4"/>
          </p15:clr>
        </p15:guide>
        <p15:guide id="7" orient="horz" pos="191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us Adam" initials="JA" lastIdx="1" clrIdx="0">
    <p:extLst>
      <p:ext uri="{19B8F6BF-5375-455C-9EA6-DF929625EA0E}">
        <p15:presenceInfo xmlns:p15="http://schemas.microsoft.com/office/powerpoint/2012/main" userId="fd538657ddf4da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E"/>
    <a:srgbClr val="CDD2DA"/>
    <a:srgbClr val="89C765"/>
    <a:srgbClr val="CC0000"/>
    <a:srgbClr val="595959"/>
    <a:srgbClr val="265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41" autoAdjust="0"/>
    <p:restoredTop sz="86450"/>
  </p:normalViewPr>
  <p:slideViewPr>
    <p:cSldViewPr snapToGrid="0" showGuides="1">
      <p:cViewPr varScale="1">
        <p:scale>
          <a:sx n="121" d="100"/>
          <a:sy n="121" d="100"/>
        </p:scale>
        <p:origin x="168" y="640"/>
      </p:cViewPr>
      <p:guideLst>
        <p:guide orient="horz" pos="1620"/>
        <p:guide orient="horz" pos="2754"/>
        <p:guide orient="horz" pos="577"/>
        <p:guide pos="2880"/>
        <p:guide pos="476"/>
        <p:guide pos="5284"/>
        <p:guide orient="horz" pos="1915"/>
      </p:guideLst>
    </p:cSldViewPr>
  </p:slideViewPr>
  <p:outlineViewPr>
    <p:cViewPr>
      <p:scale>
        <a:sx n="33" d="100"/>
        <a:sy n="33" d="100"/>
      </p:scale>
      <p:origin x="0" y="-2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5T14:13:28.343" idx="1">
    <p:pos x="4226" y="2331"/>
    <p:text>Finde ich eine Referenz dafür?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79F50-B4D6-1540-940E-C09EECE99AC4}" type="doc">
      <dgm:prSet loTypeId="urn:microsoft.com/office/officeart/2005/8/layout/chevron1" loCatId="" qsTypeId="urn:microsoft.com/office/officeart/2005/8/quickstyle/simple1" qsCatId="simple" csTypeId="urn:microsoft.com/office/officeart/2005/8/colors/accent5_2" csCatId="accent5" phldr="1"/>
      <dgm:spPr/>
    </dgm:pt>
    <dgm:pt modelId="{4416C9F8-ABF8-8C45-8F77-4C431EB7080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State Management</a:t>
          </a:r>
        </a:p>
      </dgm:t>
    </dgm:pt>
    <dgm:pt modelId="{E6DE814C-3232-D148-A750-9C8A4E98C632}" type="par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39588CE3-77BA-3F4E-A922-57802B9B9325}" type="sib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B803D00B-0B2E-E54E-A39E-3B4082D4927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Operator Generation</a:t>
          </a:r>
        </a:p>
      </dgm:t>
    </dgm:pt>
    <dgm:pt modelId="{AA3433FE-BA3C-0C4F-9BD6-1E81D7717E54}" type="par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4D8B71D-4451-A94F-9382-3BA0E0A2860D}" type="sib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6188D72B-7A49-124C-9684-7C0126E681D7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Incremental Computation</a:t>
          </a:r>
        </a:p>
      </dgm:t>
    </dgm:pt>
    <dgm:pt modelId="{100274A2-2583-EE4B-B091-44AF42C68B72}" type="par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5E3295F-ABAE-0F46-A30D-3AC3707549EE}" type="sib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93E88403-4A6C-804F-B7EF-BA486ACA741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Control Flow Representation</a:t>
          </a:r>
        </a:p>
      </dgm:t>
    </dgm:pt>
    <dgm:pt modelId="{75CEAF40-ED8F-4041-868D-B4E1CC901E11}" type="parTrans" cxnId="{9F5FEE9C-F039-2A41-BEF6-1F85A43C2FDA}">
      <dgm:prSet/>
      <dgm:spPr/>
      <dgm:t>
        <a:bodyPr/>
        <a:lstStyle/>
        <a:p>
          <a:endParaRPr lang="en-GB"/>
        </a:p>
      </dgm:t>
    </dgm:pt>
    <dgm:pt modelId="{2350F248-CCF4-AC4F-BBD5-448596D97C4A}" type="sibTrans" cxnId="{9F5FEE9C-F039-2A41-BEF6-1F85A43C2FDA}">
      <dgm:prSet/>
      <dgm:spPr/>
      <dgm:t>
        <a:bodyPr/>
        <a:lstStyle/>
        <a:p>
          <a:endParaRPr lang="en-GB"/>
        </a:p>
      </dgm:t>
    </dgm:pt>
    <dgm:pt modelId="{E850FD5B-43E0-D34C-AF52-A4DD2A4ED9CA}" type="pres">
      <dgm:prSet presAssocID="{79A79F50-B4D6-1540-940E-C09EECE99AC4}" presName="Name0" presStyleCnt="0">
        <dgm:presLayoutVars>
          <dgm:dir/>
          <dgm:animLvl val="lvl"/>
          <dgm:resizeHandles val="exact"/>
        </dgm:presLayoutVars>
      </dgm:prSet>
      <dgm:spPr/>
    </dgm:pt>
    <dgm:pt modelId="{112F15CC-09FD-9A48-8E54-C967A1AC94F7}" type="pres">
      <dgm:prSet presAssocID="{6188D72B-7A49-124C-9684-7C0126E681D7}" presName="parTxOnly" presStyleLbl="node1" presStyleIdx="0" presStyleCnt="4" custLinFactNeighborX="-12697">
        <dgm:presLayoutVars>
          <dgm:chMax val="0"/>
          <dgm:chPref val="0"/>
          <dgm:bulletEnabled val="1"/>
        </dgm:presLayoutVars>
      </dgm:prSet>
      <dgm:spPr/>
    </dgm:pt>
    <dgm:pt modelId="{C4C19518-E546-E441-8D9A-EAB296E12722}" type="pres">
      <dgm:prSet presAssocID="{05E3295F-ABAE-0F46-A30D-3AC3707549EE}" presName="parTxOnlySpace" presStyleCnt="0"/>
      <dgm:spPr/>
    </dgm:pt>
    <dgm:pt modelId="{0D0CAAA3-1283-584D-AB4B-13519C025455}" type="pres">
      <dgm:prSet presAssocID="{4416C9F8-ABF8-8C45-8F77-4C431EB708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AA0202-119A-BD45-8FAF-43717E136ECF}" type="pres">
      <dgm:prSet presAssocID="{39588CE3-77BA-3F4E-A922-57802B9B9325}" presName="parTxOnlySpace" presStyleCnt="0"/>
      <dgm:spPr/>
    </dgm:pt>
    <dgm:pt modelId="{9FB36F28-E15F-7A43-94FC-1D7E7618B9C3}" type="pres">
      <dgm:prSet presAssocID="{B803D00B-0B2E-E54E-A39E-3B4082D4927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8973D14-6A5C-6647-ADEE-E5CE110D9303}" type="pres">
      <dgm:prSet presAssocID="{04D8B71D-4451-A94F-9382-3BA0E0A2860D}" presName="parTxOnlySpace" presStyleCnt="0"/>
      <dgm:spPr/>
    </dgm:pt>
    <dgm:pt modelId="{B10301FA-A7AA-A340-A814-362A37934C34}" type="pres">
      <dgm:prSet presAssocID="{93E88403-4A6C-804F-B7EF-BA486ACA741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3BFD531-A0D7-0749-9584-F2E43F3A6373}" type="presOf" srcId="{6188D72B-7A49-124C-9684-7C0126E681D7}" destId="{112F15CC-09FD-9A48-8E54-C967A1AC94F7}" srcOrd="0" destOrd="0" presId="urn:microsoft.com/office/officeart/2005/8/layout/chevron1"/>
    <dgm:cxn modelId="{17E3883B-2F82-414C-AF8D-6AE72E5F25A9}" srcId="{79A79F50-B4D6-1540-940E-C09EECE99AC4}" destId="{6188D72B-7A49-124C-9684-7C0126E681D7}" srcOrd="0" destOrd="0" parTransId="{100274A2-2583-EE4B-B091-44AF42C68B72}" sibTransId="{05E3295F-ABAE-0F46-A30D-3AC3707549EE}"/>
    <dgm:cxn modelId="{05A9E487-3FB9-A24D-A383-E6C9A3247AD3}" type="presOf" srcId="{93E88403-4A6C-804F-B7EF-BA486ACA7419}" destId="{B10301FA-A7AA-A340-A814-362A37934C34}" srcOrd="0" destOrd="0" presId="urn:microsoft.com/office/officeart/2005/8/layout/chevron1"/>
    <dgm:cxn modelId="{9F5FEE9C-F039-2A41-BEF6-1F85A43C2FDA}" srcId="{79A79F50-B4D6-1540-940E-C09EECE99AC4}" destId="{93E88403-4A6C-804F-B7EF-BA486ACA7419}" srcOrd="3" destOrd="0" parTransId="{75CEAF40-ED8F-4041-868D-B4E1CC901E11}" sibTransId="{2350F248-CCF4-AC4F-BBD5-448596D97C4A}"/>
    <dgm:cxn modelId="{C31C01B8-DDA6-604C-89D2-DA6EC8D7BAAC}" type="presOf" srcId="{79A79F50-B4D6-1540-940E-C09EECE99AC4}" destId="{E850FD5B-43E0-D34C-AF52-A4DD2A4ED9CA}" srcOrd="0" destOrd="0" presId="urn:microsoft.com/office/officeart/2005/8/layout/chevron1"/>
    <dgm:cxn modelId="{19AEF4DA-3DA3-5847-A844-689B46A77705}" srcId="{79A79F50-B4D6-1540-940E-C09EECE99AC4}" destId="{B803D00B-0B2E-E54E-A39E-3B4082D4927B}" srcOrd="2" destOrd="0" parTransId="{AA3433FE-BA3C-0C4F-9BD6-1E81D7717E54}" sibTransId="{04D8B71D-4451-A94F-9382-3BA0E0A2860D}"/>
    <dgm:cxn modelId="{0A9754E0-F926-9646-8705-59341466A07A}" type="presOf" srcId="{4416C9F8-ABF8-8C45-8F77-4C431EB70808}" destId="{0D0CAAA3-1283-584D-AB4B-13519C025455}" srcOrd="0" destOrd="0" presId="urn:microsoft.com/office/officeart/2005/8/layout/chevron1"/>
    <dgm:cxn modelId="{EF561FE1-4606-BD4F-AE2A-572D3E332760}" srcId="{79A79F50-B4D6-1540-940E-C09EECE99AC4}" destId="{4416C9F8-ABF8-8C45-8F77-4C431EB70808}" srcOrd="1" destOrd="0" parTransId="{E6DE814C-3232-D148-A750-9C8A4E98C632}" sibTransId="{39588CE3-77BA-3F4E-A922-57802B9B9325}"/>
    <dgm:cxn modelId="{C6AD4BEA-0528-4A49-8B32-7EB0E4CDF391}" type="presOf" srcId="{B803D00B-0B2E-E54E-A39E-3B4082D4927B}" destId="{9FB36F28-E15F-7A43-94FC-1D7E7618B9C3}" srcOrd="0" destOrd="0" presId="urn:microsoft.com/office/officeart/2005/8/layout/chevron1"/>
    <dgm:cxn modelId="{21D7BEF9-2294-D042-BCA0-864F137AE964}" type="presParOf" srcId="{E850FD5B-43E0-D34C-AF52-A4DD2A4ED9CA}" destId="{112F15CC-09FD-9A48-8E54-C967A1AC94F7}" srcOrd="0" destOrd="0" presId="urn:microsoft.com/office/officeart/2005/8/layout/chevron1"/>
    <dgm:cxn modelId="{6344C11E-5E7F-884E-9312-7D1FC89BB7B3}" type="presParOf" srcId="{E850FD5B-43E0-D34C-AF52-A4DD2A4ED9CA}" destId="{C4C19518-E546-E441-8D9A-EAB296E12722}" srcOrd="1" destOrd="0" presId="urn:microsoft.com/office/officeart/2005/8/layout/chevron1"/>
    <dgm:cxn modelId="{F87144B6-64DC-B14D-8F47-FBA241B5BC13}" type="presParOf" srcId="{E850FD5B-43E0-D34C-AF52-A4DD2A4ED9CA}" destId="{0D0CAAA3-1283-584D-AB4B-13519C025455}" srcOrd="2" destOrd="0" presId="urn:microsoft.com/office/officeart/2005/8/layout/chevron1"/>
    <dgm:cxn modelId="{2CC862BE-8A36-4143-AED0-19F62FAC6BAC}" type="presParOf" srcId="{E850FD5B-43E0-D34C-AF52-A4DD2A4ED9CA}" destId="{8FAA0202-119A-BD45-8FAF-43717E136ECF}" srcOrd="3" destOrd="0" presId="urn:microsoft.com/office/officeart/2005/8/layout/chevron1"/>
    <dgm:cxn modelId="{35C6A088-3476-1F4F-8927-426F14B0D730}" type="presParOf" srcId="{E850FD5B-43E0-D34C-AF52-A4DD2A4ED9CA}" destId="{9FB36F28-E15F-7A43-94FC-1D7E7618B9C3}" srcOrd="4" destOrd="0" presId="urn:microsoft.com/office/officeart/2005/8/layout/chevron1"/>
    <dgm:cxn modelId="{DCF303AD-A14A-1F43-8BD6-9DBF803B806A}" type="presParOf" srcId="{E850FD5B-43E0-D34C-AF52-A4DD2A4ED9CA}" destId="{08973D14-6A5C-6647-ADEE-E5CE110D9303}" srcOrd="5" destOrd="0" presId="urn:microsoft.com/office/officeart/2005/8/layout/chevron1"/>
    <dgm:cxn modelId="{4334926F-4A9F-5C4F-B040-CFB040113832}" type="presParOf" srcId="{E850FD5B-43E0-D34C-AF52-A4DD2A4ED9CA}" destId="{B10301FA-A7AA-A340-A814-362A37934C3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A79F50-B4D6-1540-940E-C09EECE99AC4}" type="doc">
      <dgm:prSet loTypeId="urn:microsoft.com/office/officeart/2005/8/layout/chevron1" loCatId="" qsTypeId="urn:microsoft.com/office/officeart/2005/8/quickstyle/simple1" qsCatId="simple" csTypeId="urn:microsoft.com/office/officeart/2005/8/colors/accent5_2" csCatId="accent5" phldr="1"/>
      <dgm:spPr/>
    </dgm:pt>
    <dgm:pt modelId="{4416C9F8-ABF8-8C45-8F77-4C431EB70808}">
      <dgm:prSet phldrT="[Text]"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Integrate into Partial State</a:t>
          </a:r>
        </a:p>
      </dgm:t>
    </dgm:pt>
    <dgm:pt modelId="{E6DE814C-3232-D148-A750-9C8A4E98C632}" type="par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39588CE3-77BA-3F4E-A922-57802B9B9325}" type="sib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B803D00B-0B2E-E54E-A39E-3B4082D4927B}">
      <dgm:prSet phldrT="[Text]"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 err="1">
              <a:solidFill>
                <a:sysClr val="windowText" lastClr="000000"/>
              </a:solidFill>
            </a:rPr>
            <a:t>Ohua</a:t>
          </a:r>
          <a:r>
            <a:rPr lang="en-GB" b="0" dirty="0">
              <a:solidFill>
                <a:sysClr val="windowText" lastClr="000000"/>
              </a:solidFill>
            </a:rPr>
            <a:t> Compiled UDF</a:t>
          </a:r>
        </a:p>
      </dgm:t>
    </dgm:pt>
    <dgm:pt modelId="{AA3433FE-BA3C-0C4F-9BD6-1E81D7717E54}" type="par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4D8B71D-4451-A94F-9382-3BA0E0A2860D}" type="sib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566EF4BC-71E3-024F-A1D3-947A5D0BCCA7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Query Elements in the UDF</a:t>
          </a:r>
        </a:p>
      </dgm:t>
    </dgm:pt>
    <dgm:pt modelId="{A58D79FD-4C97-8A46-A4B7-C2787FA11814}" type="par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711FF586-0EE8-1346-A438-2773C894991E}" type="sib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6188D72B-7A49-124C-9684-7C0126E681D7}">
      <dgm:prSet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UDF State Design</a:t>
          </a:r>
        </a:p>
      </dgm:t>
    </dgm:pt>
    <dgm:pt modelId="{100274A2-2583-EE4B-B091-44AF42C68B72}" type="par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5E3295F-ABAE-0F46-A30D-3AC3707549EE}" type="sib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E850FD5B-43E0-D34C-AF52-A4DD2A4ED9CA}" type="pres">
      <dgm:prSet presAssocID="{79A79F50-B4D6-1540-940E-C09EECE99AC4}" presName="Name0" presStyleCnt="0">
        <dgm:presLayoutVars>
          <dgm:dir/>
          <dgm:animLvl val="lvl"/>
          <dgm:resizeHandles val="exact"/>
        </dgm:presLayoutVars>
      </dgm:prSet>
      <dgm:spPr/>
    </dgm:pt>
    <dgm:pt modelId="{112F15CC-09FD-9A48-8E54-C967A1AC94F7}" type="pres">
      <dgm:prSet presAssocID="{6188D72B-7A49-124C-9684-7C0126E681D7}" presName="parTxOnly" presStyleLbl="node1" presStyleIdx="0" presStyleCnt="4" custLinFactNeighborX="-12697">
        <dgm:presLayoutVars>
          <dgm:chMax val="0"/>
          <dgm:chPref val="0"/>
          <dgm:bulletEnabled val="1"/>
        </dgm:presLayoutVars>
      </dgm:prSet>
      <dgm:spPr/>
    </dgm:pt>
    <dgm:pt modelId="{C4C19518-E546-E441-8D9A-EAB296E12722}" type="pres">
      <dgm:prSet presAssocID="{05E3295F-ABAE-0F46-A30D-3AC3707549EE}" presName="parTxOnlySpace" presStyleCnt="0"/>
      <dgm:spPr/>
    </dgm:pt>
    <dgm:pt modelId="{0D0CAAA3-1283-584D-AB4B-13519C025455}" type="pres">
      <dgm:prSet presAssocID="{4416C9F8-ABF8-8C45-8F77-4C431EB708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AA0202-119A-BD45-8FAF-43717E136ECF}" type="pres">
      <dgm:prSet presAssocID="{39588CE3-77BA-3F4E-A922-57802B9B9325}" presName="parTxOnlySpace" presStyleCnt="0"/>
      <dgm:spPr/>
    </dgm:pt>
    <dgm:pt modelId="{9FB36F28-E15F-7A43-94FC-1D7E7618B9C3}" type="pres">
      <dgm:prSet presAssocID="{B803D00B-0B2E-E54E-A39E-3B4082D4927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8DDB46-9DBB-1A46-8032-8C7C5AF06F5E}" type="pres">
      <dgm:prSet presAssocID="{04D8B71D-4451-A94F-9382-3BA0E0A2860D}" presName="parTxOnlySpace" presStyleCnt="0"/>
      <dgm:spPr/>
    </dgm:pt>
    <dgm:pt modelId="{514ADB3F-FBD2-A143-8DC4-C62B16BD28ED}" type="pres">
      <dgm:prSet presAssocID="{566EF4BC-71E3-024F-A1D3-947A5D0BCCA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EECF12E-2A2E-0247-AA97-E8A38E61585A}" type="presOf" srcId="{566EF4BC-71E3-024F-A1D3-947A5D0BCCA7}" destId="{514ADB3F-FBD2-A143-8DC4-C62B16BD28ED}" srcOrd="0" destOrd="0" presId="urn:microsoft.com/office/officeart/2005/8/layout/chevron1"/>
    <dgm:cxn modelId="{D3BFD531-A0D7-0749-9584-F2E43F3A6373}" type="presOf" srcId="{6188D72B-7A49-124C-9684-7C0126E681D7}" destId="{112F15CC-09FD-9A48-8E54-C967A1AC94F7}" srcOrd="0" destOrd="0" presId="urn:microsoft.com/office/officeart/2005/8/layout/chevron1"/>
    <dgm:cxn modelId="{17E3883B-2F82-414C-AF8D-6AE72E5F25A9}" srcId="{79A79F50-B4D6-1540-940E-C09EECE99AC4}" destId="{6188D72B-7A49-124C-9684-7C0126E681D7}" srcOrd="0" destOrd="0" parTransId="{100274A2-2583-EE4B-B091-44AF42C68B72}" sibTransId="{05E3295F-ABAE-0F46-A30D-3AC3707549EE}"/>
    <dgm:cxn modelId="{C0881070-8822-6D4A-A5D7-7F253DAD77FD}" srcId="{79A79F50-B4D6-1540-940E-C09EECE99AC4}" destId="{566EF4BC-71E3-024F-A1D3-947A5D0BCCA7}" srcOrd="3" destOrd="0" parTransId="{A58D79FD-4C97-8A46-A4B7-C2787FA11814}" sibTransId="{711FF586-0EE8-1346-A438-2773C894991E}"/>
    <dgm:cxn modelId="{C31C01B8-DDA6-604C-89D2-DA6EC8D7BAAC}" type="presOf" srcId="{79A79F50-B4D6-1540-940E-C09EECE99AC4}" destId="{E850FD5B-43E0-D34C-AF52-A4DD2A4ED9CA}" srcOrd="0" destOrd="0" presId="urn:microsoft.com/office/officeart/2005/8/layout/chevron1"/>
    <dgm:cxn modelId="{19AEF4DA-3DA3-5847-A844-689B46A77705}" srcId="{79A79F50-B4D6-1540-940E-C09EECE99AC4}" destId="{B803D00B-0B2E-E54E-A39E-3B4082D4927B}" srcOrd="2" destOrd="0" parTransId="{AA3433FE-BA3C-0C4F-9BD6-1E81D7717E54}" sibTransId="{04D8B71D-4451-A94F-9382-3BA0E0A2860D}"/>
    <dgm:cxn modelId="{0A9754E0-F926-9646-8705-59341466A07A}" type="presOf" srcId="{4416C9F8-ABF8-8C45-8F77-4C431EB70808}" destId="{0D0CAAA3-1283-584D-AB4B-13519C025455}" srcOrd="0" destOrd="0" presId="urn:microsoft.com/office/officeart/2005/8/layout/chevron1"/>
    <dgm:cxn modelId="{EF561FE1-4606-BD4F-AE2A-572D3E332760}" srcId="{79A79F50-B4D6-1540-940E-C09EECE99AC4}" destId="{4416C9F8-ABF8-8C45-8F77-4C431EB70808}" srcOrd="1" destOrd="0" parTransId="{E6DE814C-3232-D148-A750-9C8A4E98C632}" sibTransId="{39588CE3-77BA-3F4E-A922-57802B9B9325}"/>
    <dgm:cxn modelId="{C6AD4BEA-0528-4A49-8B32-7EB0E4CDF391}" type="presOf" srcId="{B803D00B-0B2E-E54E-A39E-3B4082D4927B}" destId="{9FB36F28-E15F-7A43-94FC-1D7E7618B9C3}" srcOrd="0" destOrd="0" presId="urn:microsoft.com/office/officeart/2005/8/layout/chevron1"/>
    <dgm:cxn modelId="{21D7BEF9-2294-D042-BCA0-864F137AE964}" type="presParOf" srcId="{E850FD5B-43E0-D34C-AF52-A4DD2A4ED9CA}" destId="{112F15CC-09FD-9A48-8E54-C967A1AC94F7}" srcOrd="0" destOrd="0" presId="urn:microsoft.com/office/officeart/2005/8/layout/chevron1"/>
    <dgm:cxn modelId="{6344C11E-5E7F-884E-9312-7D1FC89BB7B3}" type="presParOf" srcId="{E850FD5B-43E0-D34C-AF52-A4DD2A4ED9CA}" destId="{C4C19518-E546-E441-8D9A-EAB296E12722}" srcOrd="1" destOrd="0" presId="urn:microsoft.com/office/officeart/2005/8/layout/chevron1"/>
    <dgm:cxn modelId="{F87144B6-64DC-B14D-8F47-FBA241B5BC13}" type="presParOf" srcId="{E850FD5B-43E0-D34C-AF52-A4DD2A4ED9CA}" destId="{0D0CAAA3-1283-584D-AB4B-13519C025455}" srcOrd="2" destOrd="0" presId="urn:microsoft.com/office/officeart/2005/8/layout/chevron1"/>
    <dgm:cxn modelId="{2CC862BE-8A36-4143-AED0-19F62FAC6BAC}" type="presParOf" srcId="{E850FD5B-43E0-D34C-AF52-A4DD2A4ED9CA}" destId="{8FAA0202-119A-BD45-8FAF-43717E136ECF}" srcOrd="3" destOrd="0" presId="urn:microsoft.com/office/officeart/2005/8/layout/chevron1"/>
    <dgm:cxn modelId="{35C6A088-3476-1F4F-8927-426F14B0D730}" type="presParOf" srcId="{E850FD5B-43E0-D34C-AF52-A4DD2A4ED9CA}" destId="{9FB36F28-E15F-7A43-94FC-1D7E7618B9C3}" srcOrd="4" destOrd="0" presId="urn:microsoft.com/office/officeart/2005/8/layout/chevron1"/>
    <dgm:cxn modelId="{8BE245D7-7C21-8A48-A2AB-E833B39DC3EC}" type="presParOf" srcId="{E850FD5B-43E0-D34C-AF52-A4DD2A4ED9CA}" destId="{2D8DDB46-9DBB-1A46-8032-8C7C5AF06F5E}" srcOrd="5" destOrd="0" presId="urn:microsoft.com/office/officeart/2005/8/layout/chevron1"/>
    <dgm:cxn modelId="{E2ED3E19-E094-1840-9BD3-8FC44E5BA5A5}" type="presParOf" srcId="{E850FD5B-43E0-D34C-AF52-A4DD2A4ED9CA}" destId="{514ADB3F-FBD2-A143-8DC4-C62B16BD28E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A79F50-B4D6-1540-940E-C09EECE99AC4}" type="doc">
      <dgm:prSet loTypeId="urn:microsoft.com/office/officeart/2005/8/layout/chevron1" loCatId="" qsTypeId="urn:microsoft.com/office/officeart/2005/8/quickstyle/simple1" qsCatId="simple" csTypeId="urn:microsoft.com/office/officeart/2005/8/colors/accent5_2" csCatId="accent5" phldr="1"/>
      <dgm:spPr/>
    </dgm:pt>
    <dgm:pt modelId="{4416C9F8-ABF8-8C45-8F77-4C431EB70808}">
      <dgm:prSet phldrT="[Text]"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Integrate into Partial State</a:t>
          </a:r>
        </a:p>
      </dgm:t>
    </dgm:pt>
    <dgm:pt modelId="{E6DE814C-3232-D148-A750-9C8A4E98C632}" type="par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39588CE3-77BA-3F4E-A922-57802B9B9325}" type="sib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B803D00B-0B2E-E54E-A39E-3B4082D4927B}">
      <dgm:prSet phldrT="[Text]"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 err="1">
              <a:solidFill>
                <a:sysClr val="windowText" lastClr="000000"/>
              </a:solidFill>
            </a:rPr>
            <a:t>Ohua</a:t>
          </a:r>
          <a:r>
            <a:rPr lang="en-GB" b="0" dirty="0">
              <a:solidFill>
                <a:sysClr val="windowText" lastClr="000000"/>
              </a:solidFill>
            </a:rPr>
            <a:t> Compiled UDF</a:t>
          </a:r>
        </a:p>
      </dgm:t>
    </dgm:pt>
    <dgm:pt modelId="{AA3433FE-BA3C-0C4F-9BD6-1E81D7717E54}" type="par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4D8B71D-4451-A94F-9382-3BA0E0A2860D}" type="sib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566EF4BC-71E3-024F-A1D3-947A5D0BCCA7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Query Elements in the UDF</a:t>
          </a:r>
        </a:p>
      </dgm:t>
    </dgm:pt>
    <dgm:pt modelId="{A58D79FD-4C97-8A46-A4B7-C2787FA11814}" type="par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711FF586-0EE8-1346-A438-2773C894991E}" type="sib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6188D72B-7A49-124C-9684-7C0126E681D7}">
      <dgm:prSet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UDF State Design</a:t>
          </a:r>
        </a:p>
      </dgm:t>
    </dgm:pt>
    <dgm:pt modelId="{100274A2-2583-EE4B-B091-44AF42C68B72}" type="par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5E3295F-ABAE-0F46-A30D-3AC3707549EE}" type="sib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E850FD5B-43E0-D34C-AF52-A4DD2A4ED9CA}" type="pres">
      <dgm:prSet presAssocID="{79A79F50-B4D6-1540-940E-C09EECE99AC4}" presName="Name0" presStyleCnt="0">
        <dgm:presLayoutVars>
          <dgm:dir/>
          <dgm:animLvl val="lvl"/>
          <dgm:resizeHandles val="exact"/>
        </dgm:presLayoutVars>
      </dgm:prSet>
      <dgm:spPr/>
    </dgm:pt>
    <dgm:pt modelId="{112F15CC-09FD-9A48-8E54-C967A1AC94F7}" type="pres">
      <dgm:prSet presAssocID="{6188D72B-7A49-124C-9684-7C0126E681D7}" presName="parTxOnly" presStyleLbl="node1" presStyleIdx="0" presStyleCnt="4" custLinFactNeighborX="-12697">
        <dgm:presLayoutVars>
          <dgm:chMax val="0"/>
          <dgm:chPref val="0"/>
          <dgm:bulletEnabled val="1"/>
        </dgm:presLayoutVars>
      </dgm:prSet>
      <dgm:spPr/>
    </dgm:pt>
    <dgm:pt modelId="{C4C19518-E546-E441-8D9A-EAB296E12722}" type="pres">
      <dgm:prSet presAssocID="{05E3295F-ABAE-0F46-A30D-3AC3707549EE}" presName="parTxOnlySpace" presStyleCnt="0"/>
      <dgm:spPr/>
    </dgm:pt>
    <dgm:pt modelId="{0D0CAAA3-1283-584D-AB4B-13519C025455}" type="pres">
      <dgm:prSet presAssocID="{4416C9F8-ABF8-8C45-8F77-4C431EB708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AA0202-119A-BD45-8FAF-43717E136ECF}" type="pres">
      <dgm:prSet presAssocID="{39588CE3-77BA-3F4E-A922-57802B9B9325}" presName="parTxOnlySpace" presStyleCnt="0"/>
      <dgm:spPr/>
    </dgm:pt>
    <dgm:pt modelId="{9FB36F28-E15F-7A43-94FC-1D7E7618B9C3}" type="pres">
      <dgm:prSet presAssocID="{B803D00B-0B2E-E54E-A39E-3B4082D4927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8DDB46-9DBB-1A46-8032-8C7C5AF06F5E}" type="pres">
      <dgm:prSet presAssocID="{04D8B71D-4451-A94F-9382-3BA0E0A2860D}" presName="parTxOnlySpace" presStyleCnt="0"/>
      <dgm:spPr/>
    </dgm:pt>
    <dgm:pt modelId="{514ADB3F-FBD2-A143-8DC4-C62B16BD28ED}" type="pres">
      <dgm:prSet presAssocID="{566EF4BC-71E3-024F-A1D3-947A5D0BCCA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EECF12E-2A2E-0247-AA97-E8A38E61585A}" type="presOf" srcId="{566EF4BC-71E3-024F-A1D3-947A5D0BCCA7}" destId="{514ADB3F-FBD2-A143-8DC4-C62B16BD28ED}" srcOrd="0" destOrd="0" presId="urn:microsoft.com/office/officeart/2005/8/layout/chevron1"/>
    <dgm:cxn modelId="{D3BFD531-A0D7-0749-9584-F2E43F3A6373}" type="presOf" srcId="{6188D72B-7A49-124C-9684-7C0126E681D7}" destId="{112F15CC-09FD-9A48-8E54-C967A1AC94F7}" srcOrd="0" destOrd="0" presId="urn:microsoft.com/office/officeart/2005/8/layout/chevron1"/>
    <dgm:cxn modelId="{17E3883B-2F82-414C-AF8D-6AE72E5F25A9}" srcId="{79A79F50-B4D6-1540-940E-C09EECE99AC4}" destId="{6188D72B-7A49-124C-9684-7C0126E681D7}" srcOrd="0" destOrd="0" parTransId="{100274A2-2583-EE4B-B091-44AF42C68B72}" sibTransId="{05E3295F-ABAE-0F46-A30D-3AC3707549EE}"/>
    <dgm:cxn modelId="{C0881070-8822-6D4A-A5D7-7F253DAD77FD}" srcId="{79A79F50-B4D6-1540-940E-C09EECE99AC4}" destId="{566EF4BC-71E3-024F-A1D3-947A5D0BCCA7}" srcOrd="3" destOrd="0" parTransId="{A58D79FD-4C97-8A46-A4B7-C2787FA11814}" sibTransId="{711FF586-0EE8-1346-A438-2773C894991E}"/>
    <dgm:cxn modelId="{C31C01B8-DDA6-604C-89D2-DA6EC8D7BAAC}" type="presOf" srcId="{79A79F50-B4D6-1540-940E-C09EECE99AC4}" destId="{E850FD5B-43E0-D34C-AF52-A4DD2A4ED9CA}" srcOrd="0" destOrd="0" presId="urn:microsoft.com/office/officeart/2005/8/layout/chevron1"/>
    <dgm:cxn modelId="{19AEF4DA-3DA3-5847-A844-689B46A77705}" srcId="{79A79F50-B4D6-1540-940E-C09EECE99AC4}" destId="{B803D00B-0B2E-E54E-A39E-3B4082D4927B}" srcOrd="2" destOrd="0" parTransId="{AA3433FE-BA3C-0C4F-9BD6-1E81D7717E54}" sibTransId="{04D8B71D-4451-A94F-9382-3BA0E0A2860D}"/>
    <dgm:cxn modelId="{0A9754E0-F926-9646-8705-59341466A07A}" type="presOf" srcId="{4416C9F8-ABF8-8C45-8F77-4C431EB70808}" destId="{0D0CAAA3-1283-584D-AB4B-13519C025455}" srcOrd="0" destOrd="0" presId="urn:microsoft.com/office/officeart/2005/8/layout/chevron1"/>
    <dgm:cxn modelId="{EF561FE1-4606-BD4F-AE2A-572D3E332760}" srcId="{79A79F50-B4D6-1540-940E-C09EECE99AC4}" destId="{4416C9F8-ABF8-8C45-8F77-4C431EB70808}" srcOrd="1" destOrd="0" parTransId="{E6DE814C-3232-D148-A750-9C8A4E98C632}" sibTransId="{39588CE3-77BA-3F4E-A922-57802B9B9325}"/>
    <dgm:cxn modelId="{C6AD4BEA-0528-4A49-8B32-7EB0E4CDF391}" type="presOf" srcId="{B803D00B-0B2E-E54E-A39E-3B4082D4927B}" destId="{9FB36F28-E15F-7A43-94FC-1D7E7618B9C3}" srcOrd="0" destOrd="0" presId="urn:microsoft.com/office/officeart/2005/8/layout/chevron1"/>
    <dgm:cxn modelId="{21D7BEF9-2294-D042-BCA0-864F137AE964}" type="presParOf" srcId="{E850FD5B-43E0-D34C-AF52-A4DD2A4ED9CA}" destId="{112F15CC-09FD-9A48-8E54-C967A1AC94F7}" srcOrd="0" destOrd="0" presId="urn:microsoft.com/office/officeart/2005/8/layout/chevron1"/>
    <dgm:cxn modelId="{6344C11E-5E7F-884E-9312-7D1FC89BB7B3}" type="presParOf" srcId="{E850FD5B-43E0-D34C-AF52-A4DD2A4ED9CA}" destId="{C4C19518-E546-E441-8D9A-EAB296E12722}" srcOrd="1" destOrd="0" presId="urn:microsoft.com/office/officeart/2005/8/layout/chevron1"/>
    <dgm:cxn modelId="{F87144B6-64DC-B14D-8F47-FBA241B5BC13}" type="presParOf" srcId="{E850FD5B-43E0-D34C-AF52-A4DD2A4ED9CA}" destId="{0D0CAAA3-1283-584D-AB4B-13519C025455}" srcOrd="2" destOrd="0" presId="urn:microsoft.com/office/officeart/2005/8/layout/chevron1"/>
    <dgm:cxn modelId="{2CC862BE-8A36-4143-AED0-19F62FAC6BAC}" type="presParOf" srcId="{E850FD5B-43E0-D34C-AF52-A4DD2A4ED9CA}" destId="{8FAA0202-119A-BD45-8FAF-43717E136ECF}" srcOrd="3" destOrd="0" presId="urn:microsoft.com/office/officeart/2005/8/layout/chevron1"/>
    <dgm:cxn modelId="{35C6A088-3476-1F4F-8927-426F14B0D730}" type="presParOf" srcId="{E850FD5B-43E0-D34C-AF52-A4DD2A4ED9CA}" destId="{9FB36F28-E15F-7A43-94FC-1D7E7618B9C3}" srcOrd="4" destOrd="0" presId="urn:microsoft.com/office/officeart/2005/8/layout/chevron1"/>
    <dgm:cxn modelId="{8BE245D7-7C21-8A48-A2AB-E833B39DC3EC}" type="presParOf" srcId="{E850FD5B-43E0-D34C-AF52-A4DD2A4ED9CA}" destId="{2D8DDB46-9DBB-1A46-8032-8C7C5AF06F5E}" srcOrd="5" destOrd="0" presId="urn:microsoft.com/office/officeart/2005/8/layout/chevron1"/>
    <dgm:cxn modelId="{E2ED3E19-E094-1840-9BD3-8FC44E5BA5A5}" type="presParOf" srcId="{E850FD5B-43E0-D34C-AF52-A4DD2A4ED9CA}" destId="{514ADB3F-FBD2-A143-8DC4-C62B16BD28E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A79F50-B4D6-1540-940E-C09EECE99AC4}" type="doc">
      <dgm:prSet loTypeId="urn:microsoft.com/office/officeart/2005/8/layout/chevron1" loCatId="" qsTypeId="urn:microsoft.com/office/officeart/2005/8/quickstyle/simple1" qsCatId="simple" csTypeId="urn:microsoft.com/office/officeart/2005/8/colors/accent5_2" csCatId="accent5" phldr="1"/>
      <dgm:spPr/>
    </dgm:pt>
    <dgm:pt modelId="{4416C9F8-ABF8-8C45-8F77-4C431EB70808}">
      <dgm:prSet phldrT="[Text]"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Integrate into Partial State</a:t>
          </a:r>
        </a:p>
      </dgm:t>
    </dgm:pt>
    <dgm:pt modelId="{E6DE814C-3232-D148-A750-9C8A4E98C632}" type="par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39588CE3-77BA-3F4E-A922-57802B9B9325}" type="sib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B803D00B-0B2E-E54E-A39E-3B4082D4927B}">
      <dgm:prSet phldrT="[Text]"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 err="1">
              <a:solidFill>
                <a:sysClr val="windowText" lastClr="000000"/>
              </a:solidFill>
            </a:rPr>
            <a:t>Ohua</a:t>
          </a:r>
          <a:r>
            <a:rPr lang="en-GB" b="0" dirty="0">
              <a:solidFill>
                <a:sysClr val="windowText" lastClr="000000"/>
              </a:solidFill>
            </a:rPr>
            <a:t> Compiled UDF</a:t>
          </a:r>
        </a:p>
      </dgm:t>
    </dgm:pt>
    <dgm:pt modelId="{AA3433FE-BA3C-0C4F-9BD6-1E81D7717E54}" type="par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4D8B71D-4451-A94F-9382-3BA0E0A2860D}" type="sib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566EF4BC-71E3-024F-A1D3-947A5D0BCCA7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Query Elements in the UDF</a:t>
          </a:r>
        </a:p>
      </dgm:t>
    </dgm:pt>
    <dgm:pt modelId="{A58D79FD-4C97-8A46-A4B7-C2787FA11814}" type="par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711FF586-0EE8-1346-A438-2773C894991E}" type="sib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6188D72B-7A49-124C-9684-7C0126E681D7}">
      <dgm:prSet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UDF State Design</a:t>
          </a:r>
        </a:p>
      </dgm:t>
    </dgm:pt>
    <dgm:pt modelId="{100274A2-2583-EE4B-B091-44AF42C68B72}" type="par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5E3295F-ABAE-0F46-A30D-3AC3707549EE}" type="sib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E850FD5B-43E0-D34C-AF52-A4DD2A4ED9CA}" type="pres">
      <dgm:prSet presAssocID="{79A79F50-B4D6-1540-940E-C09EECE99AC4}" presName="Name0" presStyleCnt="0">
        <dgm:presLayoutVars>
          <dgm:dir/>
          <dgm:animLvl val="lvl"/>
          <dgm:resizeHandles val="exact"/>
        </dgm:presLayoutVars>
      </dgm:prSet>
      <dgm:spPr/>
    </dgm:pt>
    <dgm:pt modelId="{112F15CC-09FD-9A48-8E54-C967A1AC94F7}" type="pres">
      <dgm:prSet presAssocID="{6188D72B-7A49-124C-9684-7C0126E681D7}" presName="parTxOnly" presStyleLbl="node1" presStyleIdx="0" presStyleCnt="4" custLinFactNeighborX="-12697">
        <dgm:presLayoutVars>
          <dgm:chMax val="0"/>
          <dgm:chPref val="0"/>
          <dgm:bulletEnabled val="1"/>
        </dgm:presLayoutVars>
      </dgm:prSet>
      <dgm:spPr/>
    </dgm:pt>
    <dgm:pt modelId="{C4C19518-E546-E441-8D9A-EAB296E12722}" type="pres">
      <dgm:prSet presAssocID="{05E3295F-ABAE-0F46-A30D-3AC3707549EE}" presName="parTxOnlySpace" presStyleCnt="0"/>
      <dgm:spPr/>
    </dgm:pt>
    <dgm:pt modelId="{0D0CAAA3-1283-584D-AB4B-13519C025455}" type="pres">
      <dgm:prSet presAssocID="{4416C9F8-ABF8-8C45-8F77-4C431EB708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AA0202-119A-BD45-8FAF-43717E136ECF}" type="pres">
      <dgm:prSet presAssocID="{39588CE3-77BA-3F4E-A922-57802B9B9325}" presName="parTxOnlySpace" presStyleCnt="0"/>
      <dgm:spPr/>
    </dgm:pt>
    <dgm:pt modelId="{9FB36F28-E15F-7A43-94FC-1D7E7618B9C3}" type="pres">
      <dgm:prSet presAssocID="{B803D00B-0B2E-E54E-A39E-3B4082D4927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8DDB46-9DBB-1A46-8032-8C7C5AF06F5E}" type="pres">
      <dgm:prSet presAssocID="{04D8B71D-4451-A94F-9382-3BA0E0A2860D}" presName="parTxOnlySpace" presStyleCnt="0"/>
      <dgm:spPr/>
    </dgm:pt>
    <dgm:pt modelId="{514ADB3F-FBD2-A143-8DC4-C62B16BD28ED}" type="pres">
      <dgm:prSet presAssocID="{566EF4BC-71E3-024F-A1D3-947A5D0BCCA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EECF12E-2A2E-0247-AA97-E8A38E61585A}" type="presOf" srcId="{566EF4BC-71E3-024F-A1D3-947A5D0BCCA7}" destId="{514ADB3F-FBD2-A143-8DC4-C62B16BD28ED}" srcOrd="0" destOrd="0" presId="urn:microsoft.com/office/officeart/2005/8/layout/chevron1"/>
    <dgm:cxn modelId="{D3BFD531-A0D7-0749-9584-F2E43F3A6373}" type="presOf" srcId="{6188D72B-7A49-124C-9684-7C0126E681D7}" destId="{112F15CC-09FD-9A48-8E54-C967A1AC94F7}" srcOrd="0" destOrd="0" presId="urn:microsoft.com/office/officeart/2005/8/layout/chevron1"/>
    <dgm:cxn modelId="{17E3883B-2F82-414C-AF8D-6AE72E5F25A9}" srcId="{79A79F50-B4D6-1540-940E-C09EECE99AC4}" destId="{6188D72B-7A49-124C-9684-7C0126E681D7}" srcOrd="0" destOrd="0" parTransId="{100274A2-2583-EE4B-B091-44AF42C68B72}" sibTransId="{05E3295F-ABAE-0F46-A30D-3AC3707549EE}"/>
    <dgm:cxn modelId="{C0881070-8822-6D4A-A5D7-7F253DAD77FD}" srcId="{79A79F50-B4D6-1540-940E-C09EECE99AC4}" destId="{566EF4BC-71E3-024F-A1D3-947A5D0BCCA7}" srcOrd="3" destOrd="0" parTransId="{A58D79FD-4C97-8A46-A4B7-C2787FA11814}" sibTransId="{711FF586-0EE8-1346-A438-2773C894991E}"/>
    <dgm:cxn modelId="{C31C01B8-DDA6-604C-89D2-DA6EC8D7BAAC}" type="presOf" srcId="{79A79F50-B4D6-1540-940E-C09EECE99AC4}" destId="{E850FD5B-43E0-D34C-AF52-A4DD2A4ED9CA}" srcOrd="0" destOrd="0" presId="urn:microsoft.com/office/officeart/2005/8/layout/chevron1"/>
    <dgm:cxn modelId="{19AEF4DA-3DA3-5847-A844-689B46A77705}" srcId="{79A79F50-B4D6-1540-940E-C09EECE99AC4}" destId="{B803D00B-0B2E-E54E-A39E-3B4082D4927B}" srcOrd="2" destOrd="0" parTransId="{AA3433FE-BA3C-0C4F-9BD6-1E81D7717E54}" sibTransId="{04D8B71D-4451-A94F-9382-3BA0E0A2860D}"/>
    <dgm:cxn modelId="{0A9754E0-F926-9646-8705-59341466A07A}" type="presOf" srcId="{4416C9F8-ABF8-8C45-8F77-4C431EB70808}" destId="{0D0CAAA3-1283-584D-AB4B-13519C025455}" srcOrd="0" destOrd="0" presId="urn:microsoft.com/office/officeart/2005/8/layout/chevron1"/>
    <dgm:cxn modelId="{EF561FE1-4606-BD4F-AE2A-572D3E332760}" srcId="{79A79F50-B4D6-1540-940E-C09EECE99AC4}" destId="{4416C9F8-ABF8-8C45-8F77-4C431EB70808}" srcOrd="1" destOrd="0" parTransId="{E6DE814C-3232-D148-A750-9C8A4E98C632}" sibTransId="{39588CE3-77BA-3F4E-A922-57802B9B9325}"/>
    <dgm:cxn modelId="{C6AD4BEA-0528-4A49-8B32-7EB0E4CDF391}" type="presOf" srcId="{B803D00B-0B2E-E54E-A39E-3B4082D4927B}" destId="{9FB36F28-E15F-7A43-94FC-1D7E7618B9C3}" srcOrd="0" destOrd="0" presId="urn:microsoft.com/office/officeart/2005/8/layout/chevron1"/>
    <dgm:cxn modelId="{21D7BEF9-2294-D042-BCA0-864F137AE964}" type="presParOf" srcId="{E850FD5B-43E0-D34C-AF52-A4DD2A4ED9CA}" destId="{112F15CC-09FD-9A48-8E54-C967A1AC94F7}" srcOrd="0" destOrd="0" presId="urn:microsoft.com/office/officeart/2005/8/layout/chevron1"/>
    <dgm:cxn modelId="{6344C11E-5E7F-884E-9312-7D1FC89BB7B3}" type="presParOf" srcId="{E850FD5B-43E0-D34C-AF52-A4DD2A4ED9CA}" destId="{C4C19518-E546-E441-8D9A-EAB296E12722}" srcOrd="1" destOrd="0" presId="urn:microsoft.com/office/officeart/2005/8/layout/chevron1"/>
    <dgm:cxn modelId="{F87144B6-64DC-B14D-8F47-FBA241B5BC13}" type="presParOf" srcId="{E850FD5B-43E0-D34C-AF52-A4DD2A4ED9CA}" destId="{0D0CAAA3-1283-584D-AB4B-13519C025455}" srcOrd="2" destOrd="0" presId="urn:microsoft.com/office/officeart/2005/8/layout/chevron1"/>
    <dgm:cxn modelId="{2CC862BE-8A36-4143-AED0-19F62FAC6BAC}" type="presParOf" srcId="{E850FD5B-43E0-D34C-AF52-A4DD2A4ED9CA}" destId="{8FAA0202-119A-BD45-8FAF-43717E136ECF}" srcOrd="3" destOrd="0" presId="urn:microsoft.com/office/officeart/2005/8/layout/chevron1"/>
    <dgm:cxn modelId="{35C6A088-3476-1F4F-8927-426F14B0D730}" type="presParOf" srcId="{E850FD5B-43E0-D34C-AF52-A4DD2A4ED9CA}" destId="{9FB36F28-E15F-7A43-94FC-1D7E7618B9C3}" srcOrd="4" destOrd="0" presId="urn:microsoft.com/office/officeart/2005/8/layout/chevron1"/>
    <dgm:cxn modelId="{8BE245D7-7C21-8A48-A2AB-E833B39DC3EC}" type="presParOf" srcId="{E850FD5B-43E0-D34C-AF52-A4DD2A4ED9CA}" destId="{2D8DDB46-9DBB-1A46-8032-8C7C5AF06F5E}" srcOrd="5" destOrd="0" presId="urn:microsoft.com/office/officeart/2005/8/layout/chevron1"/>
    <dgm:cxn modelId="{E2ED3E19-E094-1840-9BD3-8FC44E5BA5A5}" type="presParOf" srcId="{E850FD5B-43E0-D34C-AF52-A4DD2A4ED9CA}" destId="{514ADB3F-FBD2-A143-8DC4-C62B16BD28E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9A79F50-B4D6-1540-940E-C09EECE99AC4}" type="doc">
      <dgm:prSet loTypeId="urn:microsoft.com/office/officeart/2005/8/layout/chevron1" loCatId="" qsTypeId="urn:microsoft.com/office/officeart/2005/8/quickstyle/simple1" qsCatId="simple" csTypeId="urn:microsoft.com/office/officeart/2005/8/colors/accent5_2" csCatId="accent5" phldr="1"/>
      <dgm:spPr/>
    </dgm:pt>
    <dgm:pt modelId="{4416C9F8-ABF8-8C45-8F77-4C431EB70808}">
      <dgm:prSet phldrT="[Text]"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Integrate into Partial State</a:t>
          </a:r>
        </a:p>
      </dgm:t>
    </dgm:pt>
    <dgm:pt modelId="{E6DE814C-3232-D148-A750-9C8A4E98C632}" type="par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39588CE3-77BA-3F4E-A922-57802B9B9325}" type="sib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B803D00B-0B2E-E54E-A39E-3B4082D4927B}">
      <dgm:prSet phldrT="[Text]"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 err="1">
              <a:solidFill>
                <a:sysClr val="windowText" lastClr="000000"/>
              </a:solidFill>
            </a:rPr>
            <a:t>Ohua</a:t>
          </a:r>
          <a:r>
            <a:rPr lang="en-GB" b="0" dirty="0">
              <a:solidFill>
                <a:sysClr val="windowText" lastClr="000000"/>
              </a:solidFill>
            </a:rPr>
            <a:t> Compiled UDF</a:t>
          </a:r>
        </a:p>
      </dgm:t>
    </dgm:pt>
    <dgm:pt modelId="{AA3433FE-BA3C-0C4F-9BD6-1E81D7717E54}" type="par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4D8B71D-4451-A94F-9382-3BA0E0A2860D}" type="sib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566EF4BC-71E3-024F-A1D3-947A5D0BCCA7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Query Elements in the UDF</a:t>
          </a:r>
        </a:p>
      </dgm:t>
    </dgm:pt>
    <dgm:pt modelId="{A58D79FD-4C97-8A46-A4B7-C2787FA11814}" type="par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711FF586-0EE8-1346-A438-2773C894991E}" type="sib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6188D72B-7A49-124C-9684-7C0126E681D7}">
      <dgm:prSet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UDF State Design</a:t>
          </a:r>
        </a:p>
      </dgm:t>
    </dgm:pt>
    <dgm:pt modelId="{100274A2-2583-EE4B-B091-44AF42C68B72}" type="par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5E3295F-ABAE-0F46-A30D-3AC3707549EE}" type="sib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E850FD5B-43E0-D34C-AF52-A4DD2A4ED9CA}" type="pres">
      <dgm:prSet presAssocID="{79A79F50-B4D6-1540-940E-C09EECE99AC4}" presName="Name0" presStyleCnt="0">
        <dgm:presLayoutVars>
          <dgm:dir/>
          <dgm:animLvl val="lvl"/>
          <dgm:resizeHandles val="exact"/>
        </dgm:presLayoutVars>
      </dgm:prSet>
      <dgm:spPr/>
    </dgm:pt>
    <dgm:pt modelId="{112F15CC-09FD-9A48-8E54-C967A1AC94F7}" type="pres">
      <dgm:prSet presAssocID="{6188D72B-7A49-124C-9684-7C0126E681D7}" presName="parTxOnly" presStyleLbl="node1" presStyleIdx="0" presStyleCnt="4" custLinFactNeighborX="-12697">
        <dgm:presLayoutVars>
          <dgm:chMax val="0"/>
          <dgm:chPref val="0"/>
          <dgm:bulletEnabled val="1"/>
        </dgm:presLayoutVars>
      </dgm:prSet>
      <dgm:spPr/>
    </dgm:pt>
    <dgm:pt modelId="{C4C19518-E546-E441-8D9A-EAB296E12722}" type="pres">
      <dgm:prSet presAssocID="{05E3295F-ABAE-0F46-A30D-3AC3707549EE}" presName="parTxOnlySpace" presStyleCnt="0"/>
      <dgm:spPr/>
    </dgm:pt>
    <dgm:pt modelId="{0D0CAAA3-1283-584D-AB4B-13519C025455}" type="pres">
      <dgm:prSet presAssocID="{4416C9F8-ABF8-8C45-8F77-4C431EB708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AA0202-119A-BD45-8FAF-43717E136ECF}" type="pres">
      <dgm:prSet presAssocID="{39588CE3-77BA-3F4E-A922-57802B9B9325}" presName="parTxOnlySpace" presStyleCnt="0"/>
      <dgm:spPr/>
    </dgm:pt>
    <dgm:pt modelId="{9FB36F28-E15F-7A43-94FC-1D7E7618B9C3}" type="pres">
      <dgm:prSet presAssocID="{B803D00B-0B2E-E54E-A39E-3B4082D4927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8DDB46-9DBB-1A46-8032-8C7C5AF06F5E}" type="pres">
      <dgm:prSet presAssocID="{04D8B71D-4451-A94F-9382-3BA0E0A2860D}" presName="parTxOnlySpace" presStyleCnt="0"/>
      <dgm:spPr/>
    </dgm:pt>
    <dgm:pt modelId="{514ADB3F-FBD2-A143-8DC4-C62B16BD28ED}" type="pres">
      <dgm:prSet presAssocID="{566EF4BC-71E3-024F-A1D3-947A5D0BCCA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EECF12E-2A2E-0247-AA97-E8A38E61585A}" type="presOf" srcId="{566EF4BC-71E3-024F-A1D3-947A5D0BCCA7}" destId="{514ADB3F-FBD2-A143-8DC4-C62B16BD28ED}" srcOrd="0" destOrd="0" presId="urn:microsoft.com/office/officeart/2005/8/layout/chevron1"/>
    <dgm:cxn modelId="{D3BFD531-A0D7-0749-9584-F2E43F3A6373}" type="presOf" srcId="{6188D72B-7A49-124C-9684-7C0126E681D7}" destId="{112F15CC-09FD-9A48-8E54-C967A1AC94F7}" srcOrd="0" destOrd="0" presId="urn:microsoft.com/office/officeart/2005/8/layout/chevron1"/>
    <dgm:cxn modelId="{17E3883B-2F82-414C-AF8D-6AE72E5F25A9}" srcId="{79A79F50-B4D6-1540-940E-C09EECE99AC4}" destId="{6188D72B-7A49-124C-9684-7C0126E681D7}" srcOrd="0" destOrd="0" parTransId="{100274A2-2583-EE4B-B091-44AF42C68B72}" sibTransId="{05E3295F-ABAE-0F46-A30D-3AC3707549EE}"/>
    <dgm:cxn modelId="{C0881070-8822-6D4A-A5D7-7F253DAD77FD}" srcId="{79A79F50-B4D6-1540-940E-C09EECE99AC4}" destId="{566EF4BC-71E3-024F-A1D3-947A5D0BCCA7}" srcOrd="3" destOrd="0" parTransId="{A58D79FD-4C97-8A46-A4B7-C2787FA11814}" sibTransId="{711FF586-0EE8-1346-A438-2773C894991E}"/>
    <dgm:cxn modelId="{C31C01B8-DDA6-604C-89D2-DA6EC8D7BAAC}" type="presOf" srcId="{79A79F50-B4D6-1540-940E-C09EECE99AC4}" destId="{E850FD5B-43E0-D34C-AF52-A4DD2A4ED9CA}" srcOrd="0" destOrd="0" presId="urn:microsoft.com/office/officeart/2005/8/layout/chevron1"/>
    <dgm:cxn modelId="{19AEF4DA-3DA3-5847-A844-689B46A77705}" srcId="{79A79F50-B4D6-1540-940E-C09EECE99AC4}" destId="{B803D00B-0B2E-E54E-A39E-3B4082D4927B}" srcOrd="2" destOrd="0" parTransId="{AA3433FE-BA3C-0C4F-9BD6-1E81D7717E54}" sibTransId="{04D8B71D-4451-A94F-9382-3BA0E0A2860D}"/>
    <dgm:cxn modelId="{0A9754E0-F926-9646-8705-59341466A07A}" type="presOf" srcId="{4416C9F8-ABF8-8C45-8F77-4C431EB70808}" destId="{0D0CAAA3-1283-584D-AB4B-13519C025455}" srcOrd="0" destOrd="0" presId="urn:microsoft.com/office/officeart/2005/8/layout/chevron1"/>
    <dgm:cxn modelId="{EF561FE1-4606-BD4F-AE2A-572D3E332760}" srcId="{79A79F50-B4D6-1540-940E-C09EECE99AC4}" destId="{4416C9F8-ABF8-8C45-8F77-4C431EB70808}" srcOrd="1" destOrd="0" parTransId="{E6DE814C-3232-D148-A750-9C8A4E98C632}" sibTransId="{39588CE3-77BA-3F4E-A922-57802B9B9325}"/>
    <dgm:cxn modelId="{C6AD4BEA-0528-4A49-8B32-7EB0E4CDF391}" type="presOf" srcId="{B803D00B-0B2E-E54E-A39E-3B4082D4927B}" destId="{9FB36F28-E15F-7A43-94FC-1D7E7618B9C3}" srcOrd="0" destOrd="0" presId="urn:microsoft.com/office/officeart/2005/8/layout/chevron1"/>
    <dgm:cxn modelId="{21D7BEF9-2294-D042-BCA0-864F137AE964}" type="presParOf" srcId="{E850FD5B-43E0-D34C-AF52-A4DD2A4ED9CA}" destId="{112F15CC-09FD-9A48-8E54-C967A1AC94F7}" srcOrd="0" destOrd="0" presId="urn:microsoft.com/office/officeart/2005/8/layout/chevron1"/>
    <dgm:cxn modelId="{6344C11E-5E7F-884E-9312-7D1FC89BB7B3}" type="presParOf" srcId="{E850FD5B-43E0-D34C-AF52-A4DD2A4ED9CA}" destId="{C4C19518-E546-E441-8D9A-EAB296E12722}" srcOrd="1" destOrd="0" presId="urn:microsoft.com/office/officeart/2005/8/layout/chevron1"/>
    <dgm:cxn modelId="{F87144B6-64DC-B14D-8F47-FBA241B5BC13}" type="presParOf" srcId="{E850FD5B-43E0-D34C-AF52-A4DD2A4ED9CA}" destId="{0D0CAAA3-1283-584D-AB4B-13519C025455}" srcOrd="2" destOrd="0" presId="urn:microsoft.com/office/officeart/2005/8/layout/chevron1"/>
    <dgm:cxn modelId="{2CC862BE-8A36-4143-AED0-19F62FAC6BAC}" type="presParOf" srcId="{E850FD5B-43E0-D34C-AF52-A4DD2A4ED9CA}" destId="{8FAA0202-119A-BD45-8FAF-43717E136ECF}" srcOrd="3" destOrd="0" presId="urn:microsoft.com/office/officeart/2005/8/layout/chevron1"/>
    <dgm:cxn modelId="{35C6A088-3476-1F4F-8927-426F14B0D730}" type="presParOf" srcId="{E850FD5B-43E0-D34C-AF52-A4DD2A4ED9CA}" destId="{9FB36F28-E15F-7A43-94FC-1D7E7618B9C3}" srcOrd="4" destOrd="0" presId="urn:microsoft.com/office/officeart/2005/8/layout/chevron1"/>
    <dgm:cxn modelId="{8BE245D7-7C21-8A48-A2AB-E833B39DC3EC}" type="presParOf" srcId="{E850FD5B-43E0-D34C-AF52-A4DD2A4ED9CA}" destId="{2D8DDB46-9DBB-1A46-8032-8C7C5AF06F5E}" srcOrd="5" destOrd="0" presId="urn:microsoft.com/office/officeart/2005/8/layout/chevron1"/>
    <dgm:cxn modelId="{E2ED3E19-E094-1840-9BD3-8FC44E5BA5A5}" type="presParOf" srcId="{E850FD5B-43E0-D34C-AF52-A4DD2A4ED9CA}" destId="{514ADB3F-FBD2-A143-8DC4-C62B16BD28E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9A79F50-B4D6-1540-940E-C09EECE99AC4}" type="doc">
      <dgm:prSet loTypeId="urn:microsoft.com/office/officeart/2005/8/layout/chevron1" loCatId="" qsTypeId="urn:microsoft.com/office/officeart/2005/8/quickstyle/simple1" qsCatId="simple" csTypeId="urn:microsoft.com/office/officeart/2005/8/colors/accent5_2" csCatId="accent5" phldr="1"/>
      <dgm:spPr/>
    </dgm:pt>
    <dgm:pt modelId="{4416C9F8-ABF8-8C45-8F77-4C431EB70808}">
      <dgm:prSet phldrT="[Text]"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Integrate into Partial State</a:t>
          </a:r>
        </a:p>
      </dgm:t>
    </dgm:pt>
    <dgm:pt modelId="{E6DE814C-3232-D148-A750-9C8A4E98C632}" type="par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39588CE3-77BA-3F4E-A922-57802B9B9325}" type="sib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B803D00B-0B2E-E54E-A39E-3B4082D4927B}">
      <dgm:prSet phldrT="[Text]"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 err="1">
              <a:solidFill>
                <a:sysClr val="windowText" lastClr="000000"/>
              </a:solidFill>
            </a:rPr>
            <a:t>Ohua</a:t>
          </a:r>
          <a:r>
            <a:rPr lang="en-GB" b="0" dirty="0">
              <a:solidFill>
                <a:sysClr val="windowText" lastClr="000000"/>
              </a:solidFill>
            </a:rPr>
            <a:t> Compiled UDF</a:t>
          </a:r>
        </a:p>
      </dgm:t>
    </dgm:pt>
    <dgm:pt modelId="{AA3433FE-BA3C-0C4F-9BD6-1E81D7717E54}" type="par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4D8B71D-4451-A94F-9382-3BA0E0A2860D}" type="sib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566EF4BC-71E3-024F-A1D3-947A5D0BCCA7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Query Elements in the UDF</a:t>
          </a:r>
        </a:p>
      </dgm:t>
    </dgm:pt>
    <dgm:pt modelId="{A58D79FD-4C97-8A46-A4B7-C2787FA11814}" type="par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711FF586-0EE8-1346-A438-2773C894991E}" type="sib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6188D72B-7A49-124C-9684-7C0126E681D7}">
      <dgm:prSet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UDF State Design</a:t>
          </a:r>
        </a:p>
      </dgm:t>
    </dgm:pt>
    <dgm:pt modelId="{100274A2-2583-EE4B-B091-44AF42C68B72}" type="par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5E3295F-ABAE-0F46-A30D-3AC3707549EE}" type="sib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E850FD5B-43E0-D34C-AF52-A4DD2A4ED9CA}" type="pres">
      <dgm:prSet presAssocID="{79A79F50-B4D6-1540-940E-C09EECE99AC4}" presName="Name0" presStyleCnt="0">
        <dgm:presLayoutVars>
          <dgm:dir/>
          <dgm:animLvl val="lvl"/>
          <dgm:resizeHandles val="exact"/>
        </dgm:presLayoutVars>
      </dgm:prSet>
      <dgm:spPr/>
    </dgm:pt>
    <dgm:pt modelId="{112F15CC-09FD-9A48-8E54-C967A1AC94F7}" type="pres">
      <dgm:prSet presAssocID="{6188D72B-7A49-124C-9684-7C0126E681D7}" presName="parTxOnly" presStyleLbl="node1" presStyleIdx="0" presStyleCnt="4" custLinFactNeighborX="-12697">
        <dgm:presLayoutVars>
          <dgm:chMax val="0"/>
          <dgm:chPref val="0"/>
          <dgm:bulletEnabled val="1"/>
        </dgm:presLayoutVars>
      </dgm:prSet>
      <dgm:spPr/>
    </dgm:pt>
    <dgm:pt modelId="{C4C19518-E546-E441-8D9A-EAB296E12722}" type="pres">
      <dgm:prSet presAssocID="{05E3295F-ABAE-0F46-A30D-3AC3707549EE}" presName="parTxOnlySpace" presStyleCnt="0"/>
      <dgm:spPr/>
    </dgm:pt>
    <dgm:pt modelId="{0D0CAAA3-1283-584D-AB4B-13519C025455}" type="pres">
      <dgm:prSet presAssocID="{4416C9F8-ABF8-8C45-8F77-4C431EB708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AA0202-119A-BD45-8FAF-43717E136ECF}" type="pres">
      <dgm:prSet presAssocID="{39588CE3-77BA-3F4E-A922-57802B9B9325}" presName="parTxOnlySpace" presStyleCnt="0"/>
      <dgm:spPr/>
    </dgm:pt>
    <dgm:pt modelId="{9FB36F28-E15F-7A43-94FC-1D7E7618B9C3}" type="pres">
      <dgm:prSet presAssocID="{B803D00B-0B2E-E54E-A39E-3B4082D4927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8DDB46-9DBB-1A46-8032-8C7C5AF06F5E}" type="pres">
      <dgm:prSet presAssocID="{04D8B71D-4451-A94F-9382-3BA0E0A2860D}" presName="parTxOnlySpace" presStyleCnt="0"/>
      <dgm:spPr/>
    </dgm:pt>
    <dgm:pt modelId="{514ADB3F-FBD2-A143-8DC4-C62B16BD28ED}" type="pres">
      <dgm:prSet presAssocID="{566EF4BC-71E3-024F-A1D3-947A5D0BCCA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EECF12E-2A2E-0247-AA97-E8A38E61585A}" type="presOf" srcId="{566EF4BC-71E3-024F-A1D3-947A5D0BCCA7}" destId="{514ADB3F-FBD2-A143-8DC4-C62B16BD28ED}" srcOrd="0" destOrd="0" presId="urn:microsoft.com/office/officeart/2005/8/layout/chevron1"/>
    <dgm:cxn modelId="{D3BFD531-A0D7-0749-9584-F2E43F3A6373}" type="presOf" srcId="{6188D72B-7A49-124C-9684-7C0126E681D7}" destId="{112F15CC-09FD-9A48-8E54-C967A1AC94F7}" srcOrd="0" destOrd="0" presId="urn:microsoft.com/office/officeart/2005/8/layout/chevron1"/>
    <dgm:cxn modelId="{17E3883B-2F82-414C-AF8D-6AE72E5F25A9}" srcId="{79A79F50-B4D6-1540-940E-C09EECE99AC4}" destId="{6188D72B-7A49-124C-9684-7C0126E681D7}" srcOrd="0" destOrd="0" parTransId="{100274A2-2583-EE4B-B091-44AF42C68B72}" sibTransId="{05E3295F-ABAE-0F46-A30D-3AC3707549EE}"/>
    <dgm:cxn modelId="{C0881070-8822-6D4A-A5D7-7F253DAD77FD}" srcId="{79A79F50-B4D6-1540-940E-C09EECE99AC4}" destId="{566EF4BC-71E3-024F-A1D3-947A5D0BCCA7}" srcOrd="3" destOrd="0" parTransId="{A58D79FD-4C97-8A46-A4B7-C2787FA11814}" sibTransId="{711FF586-0EE8-1346-A438-2773C894991E}"/>
    <dgm:cxn modelId="{C31C01B8-DDA6-604C-89D2-DA6EC8D7BAAC}" type="presOf" srcId="{79A79F50-B4D6-1540-940E-C09EECE99AC4}" destId="{E850FD5B-43E0-D34C-AF52-A4DD2A4ED9CA}" srcOrd="0" destOrd="0" presId="urn:microsoft.com/office/officeart/2005/8/layout/chevron1"/>
    <dgm:cxn modelId="{19AEF4DA-3DA3-5847-A844-689B46A77705}" srcId="{79A79F50-B4D6-1540-940E-C09EECE99AC4}" destId="{B803D00B-0B2E-E54E-A39E-3B4082D4927B}" srcOrd="2" destOrd="0" parTransId="{AA3433FE-BA3C-0C4F-9BD6-1E81D7717E54}" sibTransId="{04D8B71D-4451-A94F-9382-3BA0E0A2860D}"/>
    <dgm:cxn modelId="{0A9754E0-F926-9646-8705-59341466A07A}" type="presOf" srcId="{4416C9F8-ABF8-8C45-8F77-4C431EB70808}" destId="{0D0CAAA3-1283-584D-AB4B-13519C025455}" srcOrd="0" destOrd="0" presId="urn:microsoft.com/office/officeart/2005/8/layout/chevron1"/>
    <dgm:cxn modelId="{EF561FE1-4606-BD4F-AE2A-572D3E332760}" srcId="{79A79F50-B4D6-1540-940E-C09EECE99AC4}" destId="{4416C9F8-ABF8-8C45-8F77-4C431EB70808}" srcOrd="1" destOrd="0" parTransId="{E6DE814C-3232-D148-A750-9C8A4E98C632}" sibTransId="{39588CE3-77BA-3F4E-A922-57802B9B9325}"/>
    <dgm:cxn modelId="{C6AD4BEA-0528-4A49-8B32-7EB0E4CDF391}" type="presOf" srcId="{B803D00B-0B2E-E54E-A39E-3B4082D4927B}" destId="{9FB36F28-E15F-7A43-94FC-1D7E7618B9C3}" srcOrd="0" destOrd="0" presId="urn:microsoft.com/office/officeart/2005/8/layout/chevron1"/>
    <dgm:cxn modelId="{21D7BEF9-2294-D042-BCA0-864F137AE964}" type="presParOf" srcId="{E850FD5B-43E0-D34C-AF52-A4DD2A4ED9CA}" destId="{112F15CC-09FD-9A48-8E54-C967A1AC94F7}" srcOrd="0" destOrd="0" presId="urn:microsoft.com/office/officeart/2005/8/layout/chevron1"/>
    <dgm:cxn modelId="{6344C11E-5E7F-884E-9312-7D1FC89BB7B3}" type="presParOf" srcId="{E850FD5B-43E0-D34C-AF52-A4DD2A4ED9CA}" destId="{C4C19518-E546-E441-8D9A-EAB296E12722}" srcOrd="1" destOrd="0" presId="urn:microsoft.com/office/officeart/2005/8/layout/chevron1"/>
    <dgm:cxn modelId="{F87144B6-64DC-B14D-8F47-FBA241B5BC13}" type="presParOf" srcId="{E850FD5B-43E0-D34C-AF52-A4DD2A4ED9CA}" destId="{0D0CAAA3-1283-584D-AB4B-13519C025455}" srcOrd="2" destOrd="0" presId="urn:microsoft.com/office/officeart/2005/8/layout/chevron1"/>
    <dgm:cxn modelId="{2CC862BE-8A36-4143-AED0-19F62FAC6BAC}" type="presParOf" srcId="{E850FD5B-43E0-D34C-AF52-A4DD2A4ED9CA}" destId="{8FAA0202-119A-BD45-8FAF-43717E136ECF}" srcOrd="3" destOrd="0" presId="urn:microsoft.com/office/officeart/2005/8/layout/chevron1"/>
    <dgm:cxn modelId="{35C6A088-3476-1F4F-8927-426F14B0D730}" type="presParOf" srcId="{E850FD5B-43E0-D34C-AF52-A4DD2A4ED9CA}" destId="{9FB36F28-E15F-7A43-94FC-1D7E7618B9C3}" srcOrd="4" destOrd="0" presId="urn:microsoft.com/office/officeart/2005/8/layout/chevron1"/>
    <dgm:cxn modelId="{8BE245D7-7C21-8A48-A2AB-E833B39DC3EC}" type="presParOf" srcId="{E850FD5B-43E0-D34C-AF52-A4DD2A4ED9CA}" destId="{2D8DDB46-9DBB-1A46-8032-8C7C5AF06F5E}" srcOrd="5" destOrd="0" presId="urn:microsoft.com/office/officeart/2005/8/layout/chevron1"/>
    <dgm:cxn modelId="{E2ED3E19-E094-1840-9BD3-8FC44E5BA5A5}" type="presParOf" srcId="{E850FD5B-43E0-D34C-AF52-A4DD2A4ED9CA}" destId="{514ADB3F-FBD2-A143-8DC4-C62B16BD28E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A79F50-B4D6-1540-940E-C09EECE99AC4}" type="doc">
      <dgm:prSet loTypeId="urn:microsoft.com/office/officeart/2005/8/layout/chevron1" loCatId="" qsTypeId="urn:microsoft.com/office/officeart/2005/8/quickstyle/simple1" qsCatId="simple" csTypeId="urn:microsoft.com/office/officeart/2005/8/colors/accent5_2" csCatId="accent5" phldr="1"/>
      <dgm:spPr/>
    </dgm:pt>
    <dgm:pt modelId="{4416C9F8-ABF8-8C45-8F77-4C431EB7080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State Management</a:t>
          </a:r>
        </a:p>
      </dgm:t>
    </dgm:pt>
    <dgm:pt modelId="{E6DE814C-3232-D148-A750-9C8A4E98C632}" type="par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39588CE3-77BA-3F4E-A922-57802B9B9325}" type="sib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B803D00B-0B2E-E54E-A39E-3B4082D4927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Operator Generation</a:t>
          </a:r>
        </a:p>
      </dgm:t>
    </dgm:pt>
    <dgm:pt modelId="{AA3433FE-BA3C-0C4F-9BD6-1E81D7717E54}" type="par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4D8B71D-4451-A94F-9382-3BA0E0A2860D}" type="sib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6188D72B-7A49-124C-9684-7C0126E681D7}">
      <dgm:prSet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Incremental Computation</a:t>
          </a:r>
        </a:p>
      </dgm:t>
    </dgm:pt>
    <dgm:pt modelId="{100274A2-2583-EE4B-B091-44AF42C68B72}" type="par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5E3295F-ABAE-0F46-A30D-3AC3707549EE}" type="sib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93E88403-4A6C-804F-B7EF-BA486ACA741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Control Flow Representation</a:t>
          </a:r>
        </a:p>
      </dgm:t>
    </dgm:pt>
    <dgm:pt modelId="{75CEAF40-ED8F-4041-868D-B4E1CC901E11}" type="parTrans" cxnId="{9F5FEE9C-F039-2A41-BEF6-1F85A43C2FDA}">
      <dgm:prSet/>
      <dgm:spPr/>
      <dgm:t>
        <a:bodyPr/>
        <a:lstStyle/>
        <a:p>
          <a:endParaRPr lang="en-GB"/>
        </a:p>
      </dgm:t>
    </dgm:pt>
    <dgm:pt modelId="{2350F248-CCF4-AC4F-BBD5-448596D97C4A}" type="sibTrans" cxnId="{9F5FEE9C-F039-2A41-BEF6-1F85A43C2FDA}">
      <dgm:prSet/>
      <dgm:spPr/>
      <dgm:t>
        <a:bodyPr/>
        <a:lstStyle/>
        <a:p>
          <a:endParaRPr lang="en-GB"/>
        </a:p>
      </dgm:t>
    </dgm:pt>
    <dgm:pt modelId="{E850FD5B-43E0-D34C-AF52-A4DD2A4ED9CA}" type="pres">
      <dgm:prSet presAssocID="{79A79F50-B4D6-1540-940E-C09EECE99AC4}" presName="Name0" presStyleCnt="0">
        <dgm:presLayoutVars>
          <dgm:dir/>
          <dgm:animLvl val="lvl"/>
          <dgm:resizeHandles val="exact"/>
        </dgm:presLayoutVars>
      </dgm:prSet>
      <dgm:spPr/>
    </dgm:pt>
    <dgm:pt modelId="{112F15CC-09FD-9A48-8E54-C967A1AC94F7}" type="pres">
      <dgm:prSet presAssocID="{6188D72B-7A49-124C-9684-7C0126E681D7}" presName="parTxOnly" presStyleLbl="node1" presStyleIdx="0" presStyleCnt="4" custLinFactNeighborX="-12697">
        <dgm:presLayoutVars>
          <dgm:chMax val="0"/>
          <dgm:chPref val="0"/>
          <dgm:bulletEnabled val="1"/>
        </dgm:presLayoutVars>
      </dgm:prSet>
      <dgm:spPr/>
    </dgm:pt>
    <dgm:pt modelId="{C4C19518-E546-E441-8D9A-EAB296E12722}" type="pres">
      <dgm:prSet presAssocID="{05E3295F-ABAE-0F46-A30D-3AC3707549EE}" presName="parTxOnlySpace" presStyleCnt="0"/>
      <dgm:spPr/>
    </dgm:pt>
    <dgm:pt modelId="{0D0CAAA3-1283-584D-AB4B-13519C025455}" type="pres">
      <dgm:prSet presAssocID="{4416C9F8-ABF8-8C45-8F77-4C431EB708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AA0202-119A-BD45-8FAF-43717E136ECF}" type="pres">
      <dgm:prSet presAssocID="{39588CE3-77BA-3F4E-A922-57802B9B9325}" presName="parTxOnlySpace" presStyleCnt="0"/>
      <dgm:spPr/>
    </dgm:pt>
    <dgm:pt modelId="{9FB36F28-E15F-7A43-94FC-1D7E7618B9C3}" type="pres">
      <dgm:prSet presAssocID="{B803D00B-0B2E-E54E-A39E-3B4082D4927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8973D14-6A5C-6647-ADEE-E5CE110D9303}" type="pres">
      <dgm:prSet presAssocID="{04D8B71D-4451-A94F-9382-3BA0E0A2860D}" presName="parTxOnlySpace" presStyleCnt="0"/>
      <dgm:spPr/>
    </dgm:pt>
    <dgm:pt modelId="{B10301FA-A7AA-A340-A814-362A37934C34}" type="pres">
      <dgm:prSet presAssocID="{93E88403-4A6C-804F-B7EF-BA486ACA741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3BFD531-A0D7-0749-9584-F2E43F3A6373}" type="presOf" srcId="{6188D72B-7A49-124C-9684-7C0126E681D7}" destId="{112F15CC-09FD-9A48-8E54-C967A1AC94F7}" srcOrd="0" destOrd="0" presId="urn:microsoft.com/office/officeart/2005/8/layout/chevron1"/>
    <dgm:cxn modelId="{17E3883B-2F82-414C-AF8D-6AE72E5F25A9}" srcId="{79A79F50-B4D6-1540-940E-C09EECE99AC4}" destId="{6188D72B-7A49-124C-9684-7C0126E681D7}" srcOrd="0" destOrd="0" parTransId="{100274A2-2583-EE4B-B091-44AF42C68B72}" sibTransId="{05E3295F-ABAE-0F46-A30D-3AC3707549EE}"/>
    <dgm:cxn modelId="{05A9E487-3FB9-A24D-A383-E6C9A3247AD3}" type="presOf" srcId="{93E88403-4A6C-804F-B7EF-BA486ACA7419}" destId="{B10301FA-A7AA-A340-A814-362A37934C34}" srcOrd="0" destOrd="0" presId="urn:microsoft.com/office/officeart/2005/8/layout/chevron1"/>
    <dgm:cxn modelId="{9F5FEE9C-F039-2A41-BEF6-1F85A43C2FDA}" srcId="{79A79F50-B4D6-1540-940E-C09EECE99AC4}" destId="{93E88403-4A6C-804F-B7EF-BA486ACA7419}" srcOrd="3" destOrd="0" parTransId="{75CEAF40-ED8F-4041-868D-B4E1CC901E11}" sibTransId="{2350F248-CCF4-AC4F-BBD5-448596D97C4A}"/>
    <dgm:cxn modelId="{C31C01B8-DDA6-604C-89D2-DA6EC8D7BAAC}" type="presOf" srcId="{79A79F50-B4D6-1540-940E-C09EECE99AC4}" destId="{E850FD5B-43E0-D34C-AF52-A4DD2A4ED9CA}" srcOrd="0" destOrd="0" presId="urn:microsoft.com/office/officeart/2005/8/layout/chevron1"/>
    <dgm:cxn modelId="{19AEF4DA-3DA3-5847-A844-689B46A77705}" srcId="{79A79F50-B4D6-1540-940E-C09EECE99AC4}" destId="{B803D00B-0B2E-E54E-A39E-3B4082D4927B}" srcOrd="2" destOrd="0" parTransId="{AA3433FE-BA3C-0C4F-9BD6-1E81D7717E54}" sibTransId="{04D8B71D-4451-A94F-9382-3BA0E0A2860D}"/>
    <dgm:cxn modelId="{0A9754E0-F926-9646-8705-59341466A07A}" type="presOf" srcId="{4416C9F8-ABF8-8C45-8F77-4C431EB70808}" destId="{0D0CAAA3-1283-584D-AB4B-13519C025455}" srcOrd="0" destOrd="0" presId="urn:microsoft.com/office/officeart/2005/8/layout/chevron1"/>
    <dgm:cxn modelId="{EF561FE1-4606-BD4F-AE2A-572D3E332760}" srcId="{79A79F50-B4D6-1540-940E-C09EECE99AC4}" destId="{4416C9F8-ABF8-8C45-8F77-4C431EB70808}" srcOrd="1" destOrd="0" parTransId="{E6DE814C-3232-D148-A750-9C8A4E98C632}" sibTransId="{39588CE3-77BA-3F4E-A922-57802B9B9325}"/>
    <dgm:cxn modelId="{C6AD4BEA-0528-4A49-8B32-7EB0E4CDF391}" type="presOf" srcId="{B803D00B-0B2E-E54E-A39E-3B4082D4927B}" destId="{9FB36F28-E15F-7A43-94FC-1D7E7618B9C3}" srcOrd="0" destOrd="0" presId="urn:microsoft.com/office/officeart/2005/8/layout/chevron1"/>
    <dgm:cxn modelId="{21D7BEF9-2294-D042-BCA0-864F137AE964}" type="presParOf" srcId="{E850FD5B-43E0-D34C-AF52-A4DD2A4ED9CA}" destId="{112F15CC-09FD-9A48-8E54-C967A1AC94F7}" srcOrd="0" destOrd="0" presId="urn:microsoft.com/office/officeart/2005/8/layout/chevron1"/>
    <dgm:cxn modelId="{6344C11E-5E7F-884E-9312-7D1FC89BB7B3}" type="presParOf" srcId="{E850FD5B-43E0-D34C-AF52-A4DD2A4ED9CA}" destId="{C4C19518-E546-E441-8D9A-EAB296E12722}" srcOrd="1" destOrd="0" presId="urn:microsoft.com/office/officeart/2005/8/layout/chevron1"/>
    <dgm:cxn modelId="{F87144B6-64DC-B14D-8F47-FBA241B5BC13}" type="presParOf" srcId="{E850FD5B-43E0-D34C-AF52-A4DD2A4ED9CA}" destId="{0D0CAAA3-1283-584D-AB4B-13519C025455}" srcOrd="2" destOrd="0" presId="urn:microsoft.com/office/officeart/2005/8/layout/chevron1"/>
    <dgm:cxn modelId="{2CC862BE-8A36-4143-AED0-19F62FAC6BAC}" type="presParOf" srcId="{E850FD5B-43E0-D34C-AF52-A4DD2A4ED9CA}" destId="{8FAA0202-119A-BD45-8FAF-43717E136ECF}" srcOrd="3" destOrd="0" presId="urn:microsoft.com/office/officeart/2005/8/layout/chevron1"/>
    <dgm:cxn modelId="{35C6A088-3476-1F4F-8927-426F14B0D730}" type="presParOf" srcId="{E850FD5B-43E0-D34C-AF52-A4DD2A4ED9CA}" destId="{9FB36F28-E15F-7A43-94FC-1D7E7618B9C3}" srcOrd="4" destOrd="0" presId="urn:microsoft.com/office/officeart/2005/8/layout/chevron1"/>
    <dgm:cxn modelId="{DCF303AD-A14A-1F43-8BD6-9DBF803B806A}" type="presParOf" srcId="{E850FD5B-43E0-D34C-AF52-A4DD2A4ED9CA}" destId="{08973D14-6A5C-6647-ADEE-E5CE110D9303}" srcOrd="5" destOrd="0" presId="urn:microsoft.com/office/officeart/2005/8/layout/chevron1"/>
    <dgm:cxn modelId="{4334926F-4A9F-5C4F-B040-CFB040113832}" type="presParOf" srcId="{E850FD5B-43E0-D34C-AF52-A4DD2A4ED9CA}" destId="{B10301FA-A7AA-A340-A814-362A37934C3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A79F50-B4D6-1540-940E-C09EECE99AC4}" type="doc">
      <dgm:prSet loTypeId="urn:microsoft.com/office/officeart/2005/8/layout/chevron1" loCatId="" qsTypeId="urn:microsoft.com/office/officeart/2005/8/quickstyle/simple1" qsCatId="simple" csTypeId="urn:microsoft.com/office/officeart/2005/8/colors/accent5_2" csCatId="accent5" phldr="1"/>
      <dgm:spPr/>
    </dgm:pt>
    <dgm:pt modelId="{4416C9F8-ABF8-8C45-8F77-4C431EB70808}">
      <dgm:prSet phldrT="[Text]"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State Management</a:t>
          </a:r>
        </a:p>
      </dgm:t>
    </dgm:pt>
    <dgm:pt modelId="{E6DE814C-3232-D148-A750-9C8A4E98C632}" type="par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39588CE3-77BA-3F4E-A922-57802B9B9325}" type="sib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B803D00B-0B2E-E54E-A39E-3B4082D4927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Operator Generation</a:t>
          </a:r>
        </a:p>
      </dgm:t>
    </dgm:pt>
    <dgm:pt modelId="{AA3433FE-BA3C-0C4F-9BD6-1E81D7717E54}" type="par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4D8B71D-4451-A94F-9382-3BA0E0A2860D}" type="sib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6188D72B-7A49-124C-9684-7C0126E681D7}">
      <dgm:prSet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Incremental Computation</a:t>
          </a:r>
        </a:p>
      </dgm:t>
    </dgm:pt>
    <dgm:pt modelId="{100274A2-2583-EE4B-B091-44AF42C68B72}" type="par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5E3295F-ABAE-0F46-A30D-3AC3707549EE}" type="sib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93E88403-4A6C-804F-B7EF-BA486ACA741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Control Flow Representation</a:t>
          </a:r>
        </a:p>
      </dgm:t>
    </dgm:pt>
    <dgm:pt modelId="{75CEAF40-ED8F-4041-868D-B4E1CC901E11}" type="parTrans" cxnId="{9F5FEE9C-F039-2A41-BEF6-1F85A43C2FDA}">
      <dgm:prSet/>
      <dgm:spPr/>
      <dgm:t>
        <a:bodyPr/>
        <a:lstStyle/>
        <a:p>
          <a:endParaRPr lang="en-GB"/>
        </a:p>
      </dgm:t>
    </dgm:pt>
    <dgm:pt modelId="{2350F248-CCF4-AC4F-BBD5-448596D97C4A}" type="sibTrans" cxnId="{9F5FEE9C-F039-2A41-BEF6-1F85A43C2FDA}">
      <dgm:prSet/>
      <dgm:spPr/>
      <dgm:t>
        <a:bodyPr/>
        <a:lstStyle/>
        <a:p>
          <a:endParaRPr lang="en-GB"/>
        </a:p>
      </dgm:t>
    </dgm:pt>
    <dgm:pt modelId="{E850FD5B-43E0-D34C-AF52-A4DD2A4ED9CA}" type="pres">
      <dgm:prSet presAssocID="{79A79F50-B4D6-1540-940E-C09EECE99AC4}" presName="Name0" presStyleCnt="0">
        <dgm:presLayoutVars>
          <dgm:dir/>
          <dgm:animLvl val="lvl"/>
          <dgm:resizeHandles val="exact"/>
        </dgm:presLayoutVars>
      </dgm:prSet>
      <dgm:spPr/>
    </dgm:pt>
    <dgm:pt modelId="{112F15CC-09FD-9A48-8E54-C967A1AC94F7}" type="pres">
      <dgm:prSet presAssocID="{6188D72B-7A49-124C-9684-7C0126E681D7}" presName="parTxOnly" presStyleLbl="node1" presStyleIdx="0" presStyleCnt="4" custLinFactNeighborX="-12697">
        <dgm:presLayoutVars>
          <dgm:chMax val="0"/>
          <dgm:chPref val="0"/>
          <dgm:bulletEnabled val="1"/>
        </dgm:presLayoutVars>
      </dgm:prSet>
      <dgm:spPr/>
    </dgm:pt>
    <dgm:pt modelId="{C4C19518-E546-E441-8D9A-EAB296E12722}" type="pres">
      <dgm:prSet presAssocID="{05E3295F-ABAE-0F46-A30D-3AC3707549EE}" presName="parTxOnlySpace" presStyleCnt="0"/>
      <dgm:spPr/>
    </dgm:pt>
    <dgm:pt modelId="{0D0CAAA3-1283-584D-AB4B-13519C025455}" type="pres">
      <dgm:prSet presAssocID="{4416C9F8-ABF8-8C45-8F77-4C431EB708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AA0202-119A-BD45-8FAF-43717E136ECF}" type="pres">
      <dgm:prSet presAssocID="{39588CE3-77BA-3F4E-A922-57802B9B9325}" presName="parTxOnlySpace" presStyleCnt="0"/>
      <dgm:spPr/>
    </dgm:pt>
    <dgm:pt modelId="{9FB36F28-E15F-7A43-94FC-1D7E7618B9C3}" type="pres">
      <dgm:prSet presAssocID="{B803D00B-0B2E-E54E-A39E-3B4082D4927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8973D14-6A5C-6647-ADEE-E5CE110D9303}" type="pres">
      <dgm:prSet presAssocID="{04D8B71D-4451-A94F-9382-3BA0E0A2860D}" presName="parTxOnlySpace" presStyleCnt="0"/>
      <dgm:spPr/>
    </dgm:pt>
    <dgm:pt modelId="{B10301FA-A7AA-A340-A814-362A37934C34}" type="pres">
      <dgm:prSet presAssocID="{93E88403-4A6C-804F-B7EF-BA486ACA741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3BFD531-A0D7-0749-9584-F2E43F3A6373}" type="presOf" srcId="{6188D72B-7A49-124C-9684-7C0126E681D7}" destId="{112F15CC-09FD-9A48-8E54-C967A1AC94F7}" srcOrd="0" destOrd="0" presId="urn:microsoft.com/office/officeart/2005/8/layout/chevron1"/>
    <dgm:cxn modelId="{17E3883B-2F82-414C-AF8D-6AE72E5F25A9}" srcId="{79A79F50-B4D6-1540-940E-C09EECE99AC4}" destId="{6188D72B-7A49-124C-9684-7C0126E681D7}" srcOrd="0" destOrd="0" parTransId="{100274A2-2583-EE4B-B091-44AF42C68B72}" sibTransId="{05E3295F-ABAE-0F46-A30D-3AC3707549EE}"/>
    <dgm:cxn modelId="{05A9E487-3FB9-A24D-A383-E6C9A3247AD3}" type="presOf" srcId="{93E88403-4A6C-804F-B7EF-BA486ACA7419}" destId="{B10301FA-A7AA-A340-A814-362A37934C34}" srcOrd="0" destOrd="0" presId="urn:microsoft.com/office/officeart/2005/8/layout/chevron1"/>
    <dgm:cxn modelId="{9F5FEE9C-F039-2A41-BEF6-1F85A43C2FDA}" srcId="{79A79F50-B4D6-1540-940E-C09EECE99AC4}" destId="{93E88403-4A6C-804F-B7EF-BA486ACA7419}" srcOrd="3" destOrd="0" parTransId="{75CEAF40-ED8F-4041-868D-B4E1CC901E11}" sibTransId="{2350F248-CCF4-AC4F-BBD5-448596D97C4A}"/>
    <dgm:cxn modelId="{C31C01B8-DDA6-604C-89D2-DA6EC8D7BAAC}" type="presOf" srcId="{79A79F50-B4D6-1540-940E-C09EECE99AC4}" destId="{E850FD5B-43E0-D34C-AF52-A4DD2A4ED9CA}" srcOrd="0" destOrd="0" presId="urn:microsoft.com/office/officeart/2005/8/layout/chevron1"/>
    <dgm:cxn modelId="{19AEF4DA-3DA3-5847-A844-689B46A77705}" srcId="{79A79F50-B4D6-1540-940E-C09EECE99AC4}" destId="{B803D00B-0B2E-E54E-A39E-3B4082D4927B}" srcOrd="2" destOrd="0" parTransId="{AA3433FE-BA3C-0C4F-9BD6-1E81D7717E54}" sibTransId="{04D8B71D-4451-A94F-9382-3BA0E0A2860D}"/>
    <dgm:cxn modelId="{0A9754E0-F926-9646-8705-59341466A07A}" type="presOf" srcId="{4416C9F8-ABF8-8C45-8F77-4C431EB70808}" destId="{0D0CAAA3-1283-584D-AB4B-13519C025455}" srcOrd="0" destOrd="0" presId="urn:microsoft.com/office/officeart/2005/8/layout/chevron1"/>
    <dgm:cxn modelId="{EF561FE1-4606-BD4F-AE2A-572D3E332760}" srcId="{79A79F50-B4D6-1540-940E-C09EECE99AC4}" destId="{4416C9F8-ABF8-8C45-8F77-4C431EB70808}" srcOrd="1" destOrd="0" parTransId="{E6DE814C-3232-D148-A750-9C8A4E98C632}" sibTransId="{39588CE3-77BA-3F4E-A922-57802B9B9325}"/>
    <dgm:cxn modelId="{C6AD4BEA-0528-4A49-8B32-7EB0E4CDF391}" type="presOf" srcId="{B803D00B-0B2E-E54E-A39E-3B4082D4927B}" destId="{9FB36F28-E15F-7A43-94FC-1D7E7618B9C3}" srcOrd="0" destOrd="0" presId="urn:microsoft.com/office/officeart/2005/8/layout/chevron1"/>
    <dgm:cxn modelId="{21D7BEF9-2294-D042-BCA0-864F137AE964}" type="presParOf" srcId="{E850FD5B-43E0-D34C-AF52-A4DD2A4ED9CA}" destId="{112F15CC-09FD-9A48-8E54-C967A1AC94F7}" srcOrd="0" destOrd="0" presId="urn:microsoft.com/office/officeart/2005/8/layout/chevron1"/>
    <dgm:cxn modelId="{6344C11E-5E7F-884E-9312-7D1FC89BB7B3}" type="presParOf" srcId="{E850FD5B-43E0-D34C-AF52-A4DD2A4ED9CA}" destId="{C4C19518-E546-E441-8D9A-EAB296E12722}" srcOrd="1" destOrd="0" presId="urn:microsoft.com/office/officeart/2005/8/layout/chevron1"/>
    <dgm:cxn modelId="{F87144B6-64DC-B14D-8F47-FBA241B5BC13}" type="presParOf" srcId="{E850FD5B-43E0-D34C-AF52-A4DD2A4ED9CA}" destId="{0D0CAAA3-1283-584D-AB4B-13519C025455}" srcOrd="2" destOrd="0" presId="urn:microsoft.com/office/officeart/2005/8/layout/chevron1"/>
    <dgm:cxn modelId="{2CC862BE-8A36-4143-AED0-19F62FAC6BAC}" type="presParOf" srcId="{E850FD5B-43E0-D34C-AF52-A4DD2A4ED9CA}" destId="{8FAA0202-119A-BD45-8FAF-43717E136ECF}" srcOrd="3" destOrd="0" presId="urn:microsoft.com/office/officeart/2005/8/layout/chevron1"/>
    <dgm:cxn modelId="{35C6A088-3476-1F4F-8927-426F14B0D730}" type="presParOf" srcId="{E850FD5B-43E0-D34C-AF52-A4DD2A4ED9CA}" destId="{9FB36F28-E15F-7A43-94FC-1D7E7618B9C3}" srcOrd="4" destOrd="0" presId="urn:microsoft.com/office/officeart/2005/8/layout/chevron1"/>
    <dgm:cxn modelId="{DCF303AD-A14A-1F43-8BD6-9DBF803B806A}" type="presParOf" srcId="{E850FD5B-43E0-D34C-AF52-A4DD2A4ED9CA}" destId="{08973D14-6A5C-6647-ADEE-E5CE110D9303}" srcOrd="5" destOrd="0" presId="urn:microsoft.com/office/officeart/2005/8/layout/chevron1"/>
    <dgm:cxn modelId="{4334926F-4A9F-5C4F-B040-CFB040113832}" type="presParOf" srcId="{E850FD5B-43E0-D34C-AF52-A4DD2A4ED9CA}" destId="{B10301FA-A7AA-A340-A814-362A37934C3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A79F50-B4D6-1540-940E-C09EECE99AC4}" type="doc">
      <dgm:prSet loTypeId="urn:microsoft.com/office/officeart/2005/8/layout/chevron1" loCatId="" qsTypeId="urn:microsoft.com/office/officeart/2005/8/quickstyle/simple1" qsCatId="simple" csTypeId="urn:microsoft.com/office/officeart/2005/8/colors/accent5_2" csCatId="accent5" phldr="1"/>
      <dgm:spPr/>
    </dgm:pt>
    <dgm:pt modelId="{4416C9F8-ABF8-8C45-8F77-4C431EB70808}">
      <dgm:prSet phldrT="[Text]"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State Management</a:t>
          </a:r>
        </a:p>
      </dgm:t>
    </dgm:pt>
    <dgm:pt modelId="{E6DE814C-3232-D148-A750-9C8A4E98C632}" type="par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39588CE3-77BA-3F4E-A922-57802B9B9325}" type="sib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B803D00B-0B2E-E54E-A39E-3B4082D4927B}">
      <dgm:prSet phldrT="[Text]"/>
      <dgm:spPr>
        <a:solidFill>
          <a:schemeClr val="accent5"/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Operator Generation</a:t>
          </a:r>
        </a:p>
      </dgm:t>
    </dgm:pt>
    <dgm:pt modelId="{AA3433FE-BA3C-0C4F-9BD6-1E81D7717E54}" type="par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4D8B71D-4451-A94F-9382-3BA0E0A2860D}" type="sib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6188D72B-7A49-124C-9684-7C0126E681D7}">
      <dgm:prSet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Incremental Computation</a:t>
          </a:r>
        </a:p>
      </dgm:t>
    </dgm:pt>
    <dgm:pt modelId="{100274A2-2583-EE4B-B091-44AF42C68B72}" type="par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5E3295F-ABAE-0F46-A30D-3AC3707549EE}" type="sib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93E88403-4A6C-804F-B7EF-BA486ACA741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Control Flow Representation</a:t>
          </a:r>
        </a:p>
      </dgm:t>
    </dgm:pt>
    <dgm:pt modelId="{75CEAF40-ED8F-4041-868D-B4E1CC901E11}" type="parTrans" cxnId="{9F5FEE9C-F039-2A41-BEF6-1F85A43C2FDA}">
      <dgm:prSet/>
      <dgm:spPr/>
      <dgm:t>
        <a:bodyPr/>
        <a:lstStyle/>
        <a:p>
          <a:endParaRPr lang="en-GB"/>
        </a:p>
      </dgm:t>
    </dgm:pt>
    <dgm:pt modelId="{2350F248-CCF4-AC4F-BBD5-448596D97C4A}" type="sibTrans" cxnId="{9F5FEE9C-F039-2A41-BEF6-1F85A43C2FDA}">
      <dgm:prSet/>
      <dgm:spPr/>
      <dgm:t>
        <a:bodyPr/>
        <a:lstStyle/>
        <a:p>
          <a:endParaRPr lang="en-GB"/>
        </a:p>
      </dgm:t>
    </dgm:pt>
    <dgm:pt modelId="{E850FD5B-43E0-D34C-AF52-A4DD2A4ED9CA}" type="pres">
      <dgm:prSet presAssocID="{79A79F50-B4D6-1540-940E-C09EECE99AC4}" presName="Name0" presStyleCnt="0">
        <dgm:presLayoutVars>
          <dgm:dir/>
          <dgm:animLvl val="lvl"/>
          <dgm:resizeHandles val="exact"/>
        </dgm:presLayoutVars>
      </dgm:prSet>
      <dgm:spPr/>
    </dgm:pt>
    <dgm:pt modelId="{112F15CC-09FD-9A48-8E54-C967A1AC94F7}" type="pres">
      <dgm:prSet presAssocID="{6188D72B-7A49-124C-9684-7C0126E681D7}" presName="parTxOnly" presStyleLbl="node1" presStyleIdx="0" presStyleCnt="4" custLinFactNeighborX="-12697">
        <dgm:presLayoutVars>
          <dgm:chMax val="0"/>
          <dgm:chPref val="0"/>
          <dgm:bulletEnabled val="1"/>
        </dgm:presLayoutVars>
      </dgm:prSet>
      <dgm:spPr/>
    </dgm:pt>
    <dgm:pt modelId="{C4C19518-E546-E441-8D9A-EAB296E12722}" type="pres">
      <dgm:prSet presAssocID="{05E3295F-ABAE-0F46-A30D-3AC3707549EE}" presName="parTxOnlySpace" presStyleCnt="0"/>
      <dgm:spPr/>
    </dgm:pt>
    <dgm:pt modelId="{0D0CAAA3-1283-584D-AB4B-13519C025455}" type="pres">
      <dgm:prSet presAssocID="{4416C9F8-ABF8-8C45-8F77-4C431EB708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AA0202-119A-BD45-8FAF-43717E136ECF}" type="pres">
      <dgm:prSet presAssocID="{39588CE3-77BA-3F4E-A922-57802B9B9325}" presName="parTxOnlySpace" presStyleCnt="0"/>
      <dgm:spPr/>
    </dgm:pt>
    <dgm:pt modelId="{9FB36F28-E15F-7A43-94FC-1D7E7618B9C3}" type="pres">
      <dgm:prSet presAssocID="{B803D00B-0B2E-E54E-A39E-3B4082D4927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8973D14-6A5C-6647-ADEE-E5CE110D9303}" type="pres">
      <dgm:prSet presAssocID="{04D8B71D-4451-A94F-9382-3BA0E0A2860D}" presName="parTxOnlySpace" presStyleCnt="0"/>
      <dgm:spPr/>
    </dgm:pt>
    <dgm:pt modelId="{B10301FA-A7AA-A340-A814-362A37934C34}" type="pres">
      <dgm:prSet presAssocID="{93E88403-4A6C-804F-B7EF-BA486ACA741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3BFD531-A0D7-0749-9584-F2E43F3A6373}" type="presOf" srcId="{6188D72B-7A49-124C-9684-7C0126E681D7}" destId="{112F15CC-09FD-9A48-8E54-C967A1AC94F7}" srcOrd="0" destOrd="0" presId="urn:microsoft.com/office/officeart/2005/8/layout/chevron1"/>
    <dgm:cxn modelId="{17E3883B-2F82-414C-AF8D-6AE72E5F25A9}" srcId="{79A79F50-B4D6-1540-940E-C09EECE99AC4}" destId="{6188D72B-7A49-124C-9684-7C0126E681D7}" srcOrd="0" destOrd="0" parTransId="{100274A2-2583-EE4B-B091-44AF42C68B72}" sibTransId="{05E3295F-ABAE-0F46-A30D-3AC3707549EE}"/>
    <dgm:cxn modelId="{05A9E487-3FB9-A24D-A383-E6C9A3247AD3}" type="presOf" srcId="{93E88403-4A6C-804F-B7EF-BA486ACA7419}" destId="{B10301FA-A7AA-A340-A814-362A37934C34}" srcOrd="0" destOrd="0" presId="urn:microsoft.com/office/officeart/2005/8/layout/chevron1"/>
    <dgm:cxn modelId="{9F5FEE9C-F039-2A41-BEF6-1F85A43C2FDA}" srcId="{79A79F50-B4D6-1540-940E-C09EECE99AC4}" destId="{93E88403-4A6C-804F-B7EF-BA486ACA7419}" srcOrd="3" destOrd="0" parTransId="{75CEAF40-ED8F-4041-868D-B4E1CC901E11}" sibTransId="{2350F248-CCF4-AC4F-BBD5-448596D97C4A}"/>
    <dgm:cxn modelId="{C31C01B8-DDA6-604C-89D2-DA6EC8D7BAAC}" type="presOf" srcId="{79A79F50-B4D6-1540-940E-C09EECE99AC4}" destId="{E850FD5B-43E0-D34C-AF52-A4DD2A4ED9CA}" srcOrd="0" destOrd="0" presId="urn:microsoft.com/office/officeart/2005/8/layout/chevron1"/>
    <dgm:cxn modelId="{19AEF4DA-3DA3-5847-A844-689B46A77705}" srcId="{79A79F50-B4D6-1540-940E-C09EECE99AC4}" destId="{B803D00B-0B2E-E54E-A39E-3B4082D4927B}" srcOrd="2" destOrd="0" parTransId="{AA3433FE-BA3C-0C4F-9BD6-1E81D7717E54}" sibTransId="{04D8B71D-4451-A94F-9382-3BA0E0A2860D}"/>
    <dgm:cxn modelId="{0A9754E0-F926-9646-8705-59341466A07A}" type="presOf" srcId="{4416C9F8-ABF8-8C45-8F77-4C431EB70808}" destId="{0D0CAAA3-1283-584D-AB4B-13519C025455}" srcOrd="0" destOrd="0" presId="urn:microsoft.com/office/officeart/2005/8/layout/chevron1"/>
    <dgm:cxn modelId="{EF561FE1-4606-BD4F-AE2A-572D3E332760}" srcId="{79A79F50-B4D6-1540-940E-C09EECE99AC4}" destId="{4416C9F8-ABF8-8C45-8F77-4C431EB70808}" srcOrd="1" destOrd="0" parTransId="{E6DE814C-3232-D148-A750-9C8A4E98C632}" sibTransId="{39588CE3-77BA-3F4E-A922-57802B9B9325}"/>
    <dgm:cxn modelId="{C6AD4BEA-0528-4A49-8B32-7EB0E4CDF391}" type="presOf" srcId="{B803D00B-0B2E-E54E-A39E-3B4082D4927B}" destId="{9FB36F28-E15F-7A43-94FC-1D7E7618B9C3}" srcOrd="0" destOrd="0" presId="urn:microsoft.com/office/officeart/2005/8/layout/chevron1"/>
    <dgm:cxn modelId="{21D7BEF9-2294-D042-BCA0-864F137AE964}" type="presParOf" srcId="{E850FD5B-43E0-D34C-AF52-A4DD2A4ED9CA}" destId="{112F15CC-09FD-9A48-8E54-C967A1AC94F7}" srcOrd="0" destOrd="0" presId="urn:microsoft.com/office/officeart/2005/8/layout/chevron1"/>
    <dgm:cxn modelId="{6344C11E-5E7F-884E-9312-7D1FC89BB7B3}" type="presParOf" srcId="{E850FD5B-43E0-D34C-AF52-A4DD2A4ED9CA}" destId="{C4C19518-E546-E441-8D9A-EAB296E12722}" srcOrd="1" destOrd="0" presId="urn:microsoft.com/office/officeart/2005/8/layout/chevron1"/>
    <dgm:cxn modelId="{F87144B6-64DC-B14D-8F47-FBA241B5BC13}" type="presParOf" srcId="{E850FD5B-43E0-D34C-AF52-A4DD2A4ED9CA}" destId="{0D0CAAA3-1283-584D-AB4B-13519C025455}" srcOrd="2" destOrd="0" presId="urn:microsoft.com/office/officeart/2005/8/layout/chevron1"/>
    <dgm:cxn modelId="{2CC862BE-8A36-4143-AED0-19F62FAC6BAC}" type="presParOf" srcId="{E850FD5B-43E0-D34C-AF52-A4DD2A4ED9CA}" destId="{8FAA0202-119A-BD45-8FAF-43717E136ECF}" srcOrd="3" destOrd="0" presId="urn:microsoft.com/office/officeart/2005/8/layout/chevron1"/>
    <dgm:cxn modelId="{35C6A088-3476-1F4F-8927-426F14B0D730}" type="presParOf" srcId="{E850FD5B-43E0-D34C-AF52-A4DD2A4ED9CA}" destId="{9FB36F28-E15F-7A43-94FC-1D7E7618B9C3}" srcOrd="4" destOrd="0" presId="urn:microsoft.com/office/officeart/2005/8/layout/chevron1"/>
    <dgm:cxn modelId="{DCF303AD-A14A-1F43-8BD6-9DBF803B806A}" type="presParOf" srcId="{E850FD5B-43E0-D34C-AF52-A4DD2A4ED9CA}" destId="{08973D14-6A5C-6647-ADEE-E5CE110D9303}" srcOrd="5" destOrd="0" presId="urn:microsoft.com/office/officeart/2005/8/layout/chevron1"/>
    <dgm:cxn modelId="{4334926F-4A9F-5C4F-B040-CFB040113832}" type="presParOf" srcId="{E850FD5B-43E0-D34C-AF52-A4DD2A4ED9CA}" destId="{B10301FA-A7AA-A340-A814-362A37934C3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A79F50-B4D6-1540-940E-C09EECE99AC4}" type="doc">
      <dgm:prSet loTypeId="urn:microsoft.com/office/officeart/2005/8/layout/chevron1" loCatId="" qsTypeId="urn:microsoft.com/office/officeart/2005/8/quickstyle/simple1" qsCatId="simple" csTypeId="urn:microsoft.com/office/officeart/2005/8/colors/accent5_2" csCatId="accent5" phldr="1"/>
      <dgm:spPr/>
    </dgm:pt>
    <dgm:pt modelId="{4416C9F8-ABF8-8C45-8F77-4C431EB70808}">
      <dgm:prSet phldrT="[Text]"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State Management</a:t>
          </a:r>
        </a:p>
      </dgm:t>
    </dgm:pt>
    <dgm:pt modelId="{E6DE814C-3232-D148-A750-9C8A4E98C632}" type="par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39588CE3-77BA-3F4E-A922-57802B9B9325}" type="sib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B803D00B-0B2E-E54E-A39E-3B4082D4927B}">
      <dgm:prSet phldrT="[Text]"/>
      <dgm:spPr>
        <a:solidFill>
          <a:schemeClr val="accent5"/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Operator Generation</a:t>
          </a:r>
        </a:p>
      </dgm:t>
    </dgm:pt>
    <dgm:pt modelId="{AA3433FE-BA3C-0C4F-9BD6-1E81D7717E54}" type="par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4D8B71D-4451-A94F-9382-3BA0E0A2860D}" type="sib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6188D72B-7A49-124C-9684-7C0126E681D7}">
      <dgm:prSet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Incremental Computation</a:t>
          </a:r>
        </a:p>
      </dgm:t>
    </dgm:pt>
    <dgm:pt modelId="{100274A2-2583-EE4B-B091-44AF42C68B72}" type="par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5E3295F-ABAE-0F46-A30D-3AC3707549EE}" type="sib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93E88403-4A6C-804F-B7EF-BA486ACA7419}">
      <dgm:prSet phldrT="[Text]"/>
      <dgm:spPr>
        <a:solidFill>
          <a:schemeClr val="accent5"/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Control Flow Representation</a:t>
          </a:r>
        </a:p>
      </dgm:t>
    </dgm:pt>
    <dgm:pt modelId="{75CEAF40-ED8F-4041-868D-B4E1CC901E11}" type="parTrans" cxnId="{9F5FEE9C-F039-2A41-BEF6-1F85A43C2FDA}">
      <dgm:prSet/>
      <dgm:spPr/>
      <dgm:t>
        <a:bodyPr/>
        <a:lstStyle/>
        <a:p>
          <a:endParaRPr lang="en-GB"/>
        </a:p>
      </dgm:t>
    </dgm:pt>
    <dgm:pt modelId="{2350F248-CCF4-AC4F-BBD5-448596D97C4A}" type="sibTrans" cxnId="{9F5FEE9C-F039-2A41-BEF6-1F85A43C2FDA}">
      <dgm:prSet/>
      <dgm:spPr/>
      <dgm:t>
        <a:bodyPr/>
        <a:lstStyle/>
        <a:p>
          <a:endParaRPr lang="en-GB"/>
        </a:p>
      </dgm:t>
    </dgm:pt>
    <dgm:pt modelId="{E850FD5B-43E0-D34C-AF52-A4DD2A4ED9CA}" type="pres">
      <dgm:prSet presAssocID="{79A79F50-B4D6-1540-940E-C09EECE99AC4}" presName="Name0" presStyleCnt="0">
        <dgm:presLayoutVars>
          <dgm:dir/>
          <dgm:animLvl val="lvl"/>
          <dgm:resizeHandles val="exact"/>
        </dgm:presLayoutVars>
      </dgm:prSet>
      <dgm:spPr/>
    </dgm:pt>
    <dgm:pt modelId="{112F15CC-09FD-9A48-8E54-C967A1AC94F7}" type="pres">
      <dgm:prSet presAssocID="{6188D72B-7A49-124C-9684-7C0126E681D7}" presName="parTxOnly" presStyleLbl="node1" presStyleIdx="0" presStyleCnt="4" custLinFactNeighborX="-12697">
        <dgm:presLayoutVars>
          <dgm:chMax val="0"/>
          <dgm:chPref val="0"/>
          <dgm:bulletEnabled val="1"/>
        </dgm:presLayoutVars>
      </dgm:prSet>
      <dgm:spPr/>
    </dgm:pt>
    <dgm:pt modelId="{C4C19518-E546-E441-8D9A-EAB296E12722}" type="pres">
      <dgm:prSet presAssocID="{05E3295F-ABAE-0F46-A30D-3AC3707549EE}" presName="parTxOnlySpace" presStyleCnt="0"/>
      <dgm:spPr/>
    </dgm:pt>
    <dgm:pt modelId="{0D0CAAA3-1283-584D-AB4B-13519C025455}" type="pres">
      <dgm:prSet presAssocID="{4416C9F8-ABF8-8C45-8F77-4C431EB708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AA0202-119A-BD45-8FAF-43717E136ECF}" type="pres">
      <dgm:prSet presAssocID="{39588CE3-77BA-3F4E-A922-57802B9B9325}" presName="parTxOnlySpace" presStyleCnt="0"/>
      <dgm:spPr/>
    </dgm:pt>
    <dgm:pt modelId="{9FB36F28-E15F-7A43-94FC-1D7E7618B9C3}" type="pres">
      <dgm:prSet presAssocID="{B803D00B-0B2E-E54E-A39E-3B4082D4927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8973D14-6A5C-6647-ADEE-E5CE110D9303}" type="pres">
      <dgm:prSet presAssocID="{04D8B71D-4451-A94F-9382-3BA0E0A2860D}" presName="parTxOnlySpace" presStyleCnt="0"/>
      <dgm:spPr/>
    </dgm:pt>
    <dgm:pt modelId="{B10301FA-A7AA-A340-A814-362A37934C34}" type="pres">
      <dgm:prSet presAssocID="{93E88403-4A6C-804F-B7EF-BA486ACA741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3BFD531-A0D7-0749-9584-F2E43F3A6373}" type="presOf" srcId="{6188D72B-7A49-124C-9684-7C0126E681D7}" destId="{112F15CC-09FD-9A48-8E54-C967A1AC94F7}" srcOrd="0" destOrd="0" presId="urn:microsoft.com/office/officeart/2005/8/layout/chevron1"/>
    <dgm:cxn modelId="{17E3883B-2F82-414C-AF8D-6AE72E5F25A9}" srcId="{79A79F50-B4D6-1540-940E-C09EECE99AC4}" destId="{6188D72B-7A49-124C-9684-7C0126E681D7}" srcOrd="0" destOrd="0" parTransId="{100274A2-2583-EE4B-B091-44AF42C68B72}" sibTransId="{05E3295F-ABAE-0F46-A30D-3AC3707549EE}"/>
    <dgm:cxn modelId="{05A9E487-3FB9-A24D-A383-E6C9A3247AD3}" type="presOf" srcId="{93E88403-4A6C-804F-B7EF-BA486ACA7419}" destId="{B10301FA-A7AA-A340-A814-362A37934C34}" srcOrd="0" destOrd="0" presId="urn:microsoft.com/office/officeart/2005/8/layout/chevron1"/>
    <dgm:cxn modelId="{9F5FEE9C-F039-2A41-BEF6-1F85A43C2FDA}" srcId="{79A79F50-B4D6-1540-940E-C09EECE99AC4}" destId="{93E88403-4A6C-804F-B7EF-BA486ACA7419}" srcOrd="3" destOrd="0" parTransId="{75CEAF40-ED8F-4041-868D-B4E1CC901E11}" sibTransId="{2350F248-CCF4-AC4F-BBD5-448596D97C4A}"/>
    <dgm:cxn modelId="{C31C01B8-DDA6-604C-89D2-DA6EC8D7BAAC}" type="presOf" srcId="{79A79F50-B4D6-1540-940E-C09EECE99AC4}" destId="{E850FD5B-43E0-D34C-AF52-A4DD2A4ED9CA}" srcOrd="0" destOrd="0" presId="urn:microsoft.com/office/officeart/2005/8/layout/chevron1"/>
    <dgm:cxn modelId="{19AEF4DA-3DA3-5847-A844-689B46A77705}" srcId="{79A79F50-B4D6-1540-940E-C09EECE99AC4}" destId="{B803D00B-0B2E-E54E-A39E-3B4082D4927B}" srcOrd="2" destOrd="0" parTransId="{AA3433FE-BA3C-0C4F-9BD6-1E81D7717E54}" sibTransId="{04D8B71D-4451-A94F-9382-3BA0E0A2860D}"/>
    <dgm:cxn modelId="{0A9754E0-F926-9646-8705-59341466A07A}" type="presOf" srcId="{4416C9F8-ABF8-8C45-8F77-4C431EB70808}" destId="{0D0CAAA3-1283-584D-AB4B-13519C025455}" srcOrd="0" destOrd="0" presId="urn:microsoft.com/office/officeart/2005/8/layout/chevron1"/>
    <dgm:cxn modelId="{EF561FE1-4606-BD4F-AE2A-572D3E332760}" srcId="{79A79F50-B4D6-1540-940E-C09EECE99AC4}" destId="{4416C9F8-ABF8-8C45-8F77-4C431EB70808}" srcOrd="1" destOrd="0" parTransId="{E6DE814C-3232-D148-A750-9C8A4E98C632}" sibTransId="{39588CE3-77BA-3F4E-A922-57802B9B9325}"/>
    <dgm:cxn modelId="{C6AD4BEA-0528-4A49-8B32-7EB0E4CDF391}" type="presOf" srcId="{B803D00B-0B2E-E54E-A39E-3B4082D4927B}" destId="{9FB36F28-E15F-7A43-94FC-1D7E7618B9C3}" srcOrd="0" destOrd="0" presId="urn:microsoft.com/office/officeart/2005/8/layout/chevron1"/>
    <dgm:cxn modelId="{21D7BEF9-2294-D042-BCA0-864F137AE964}" type="presParOf" srcId="{E850FD5B-43E0-D34C-AF52-A4DD2A4ED9CA}" destId="{112F15CC-09FD-9A48-8E54-C967A1AC94F7}" srcOrd="0" destOrd="0" presId="urn:microsoft.com/office/officeart/2005/8/layout/chevron1"/>
    <dgm:cxn modelId="{6344C11E-5E7F-884E-9312-7D1FC89BB7B3}" type="presParOf" srcId="{E850FD5B-43E0-D34C-AF52-A4DD2A4ED9CA}" destId="{C4C19518-E546-E441-8D9A-EAB296E12722}" srcOrd="1" destOrd="0" presId="urn:microsoft.com/office/officeart/2005/8/layout/chevron1"/>
    <dgm:cxn modelId="{F87144B6-64DC-B14D-8F47-FBA241B5BC13}" type="presParOf" srcId="{E850FD5B-43E0-D34C-AF52-A4DD2A4ED9CA}" destId="{0D0CAAA3-1283-584D-AB4B-13519C025455}" srcOrd="2" destOrd="0" presId="urn:microsoft.com/office/officeart/2005/8/layout/chevron1"/>
    <dgm:cxn modelId="{2CC862BE-8A36-4143-AED0-19F62FAC6BAC}" type="presParOf" srcId="{E850FD5B-43E0-D34C-AF52-A4DD2A4ED9CA}" destId="{8FAA0202-119A-BD45-8FAF-43717E136ECF}" srcOrd="3" destOrd="0" presId="urn:microsoft.com/office/officeart/2005/8/layout/chevron1"/>
    <dgm:cxn modelId="{35C6A088-3476-1F4F-8927-426F14B0D730}" type="presParOf" srcId="{E850FD5B-43E0-D34C-AF52-A4DD2A4ED9CA}" destId="{9FB36F28-E15F-7A43-94FC-1D7E7618B9C3}" srcOrd="4" destOrd="0" presId="urn:microsoft.com/office/officeart/2005/8/layout/chevron1"/>
    <dgm:cxn modelId="{DCF303AD-A14A-1F43-8BD6-9DBF803B806A}" type="presParOf" srcId="{E850FD5B-43E0-D34C-AF52-A4DD2A4ED9CA}" destId="{08973D14-6A5C-6647-ADEE-E5CE110D9303}" srcOrd="5" destOrd="0" presId="urn:microsoft.com/office/officeart/2005/8/layout/chevron1"/>
    <dgm:cxn modelId="{4334926F-4A9F-5C4F-B040-CFB040113832}" type="presParOf" srcId="{E850FD5B-43E0-D34C-AF52-A4DD2A4ED9CA}" destId="{B10301FA-A7AA-A340-A814-362A37934C3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A79F50-B4D6-1540-940E-C09EECE99AC4}" type="doc">
      <dgm:prSet loTypeId="urn:microsoft.com/office/officeart/2005/8/layout/chevron1" loCatId="" qsTypeId="urn:microsoft.com/office/officeart/2005/8/quickstyle/simple1" qsCatId="simple" csTypeId="urn:microsoft.com/office/officeart/2005/8/colors/accent5_2" csCatId="accent5" phldr="1"/>
      <dgm:spPr/>
    </dgm:pt>
    <dgm:pt modelId="{4416C9F8-ABF8-8C45-8F77-4C431EB70808}">
      <dgm:prSet phldrT="[Text]"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State Management</a:t>
          </a:r>
        </a:p>
      </dgm:t>
    </dgm:pt>
    <dgm:pt modelId="{E6DE814C-3232-D148-A750-9C8A4E98C632}" type="par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39588CE3-77BA-3F4E-A922-57802B9B9325}" type="sib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B803D00B-0B2E-E54E-A39E-3B4082D4927B}">
      <dgm:prSet phldrT="[Text]"/>
      <dgm:spPr>
        <a:solidFill>
          <a:schemeClr val="accent5"/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Operator Generation</a:t>
          </a:r>
        </a:p>
      </dgm:t>
    </dgm:pt>
    <dgm:pt modelId="{AA3433FE-BA3C-0C4F-9BD6-1E81D7717E54}" type="par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4D8B71D-4451-A94F-9382-3BA0E0A2860D}" type="sib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6188D72B-7A49-124C-9684-7C0126E681D7}">
      <dgm:prSet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Incremental Computation</a:t>
          </a:r>
        </a:p>
      </dgm:t>
    </dgm:pt>
    <dgm:pt modelId="{100274A2-2583-EE4B-B091-44AF42C68B72}" type="par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5E3295F-ABAE-0F46-A30D-3AC3707549EE}" type="sib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93E88403-4A6C-804F-B7EF-BA486ACA7419}">
      <dgm:prSet phldrT="[Text]"/>
      <dgm:spPr>
        <a:solidFill>
          <a:schemeClr val="accent5"/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Control Flow Representation</a:t>
          </a:r>
        </a:p>
      </dgm:t>
    </dgm:pt>
    <dgm:pt modelId="{75CEAF40-ED8F-4041-868D-B4E1CC901E11}" type="parTrans" cxnId="{9F5FEE9C-F039-2A41-BEF6-1F85A43C2FDA}">
      <dgm:prSet/>
      <dgm:spPr/>
      <dgm:t>
        <a:bodyPr/>
        <a:lstStyle/>
        <a:p>
          <a:endParaRPr lang="en-GB"/>
        </a:p>
      </dgm:t>
    </dgm:pt>
    <dgm:pt modelId="{2350F248-CCF4-AC4F-BBD5-448596D97C4A}" type="sibTrans" cxnId="{9F5FEE9C-F039-2A41-BEF6-1F85A43C2FDA}">
      <dgm:prSet/>
      <dgm:spPr/>
      <dgm:t>
        <a:bodyPr/>
        <a:lstStyle/>
        <a:p>
          <a:endParaRPr lang="en-GB"/>
        </a:p>
      </dgm:t>
    </dgm:pt>
    <dgm:pt modelId="{E850FD5B-43E0-D34C-AF52-A4DD2A4ED9CA}" type="pres">
      <dgm:prSet presAssocID="{79A79F50-B4D6-1540-940E-C09EECE99AC4}" presName="Name0" presStyleCnt="0">
        <dgm:presLayoutVars>
          <dgm:dir/>
          <dgm:animLvl val="lvl"/>
          <dgm:resizeHandles val="exact"/>
        </dgm:presLayoutVars>
      </dgm:prSet>
      <dgm:spPr/>
    </dgm:pt>
    <dgm:pt modelId="{112F15CC-09FD-9A48-8E54-C967A1AC94F7}" type="pres">
      <dgm:prSet presAssocID="{6188D72B-7A49-124C-9684-7C0126E681D7}" presName="parTxOnly" presStyleLbl="node1" presStyleIdx="0" presStyleCnt="4" custLinFactNeighborX="-12697">
        <dgm:presLayoutVars>
          <dgm:chMax val="0"/>
          <dgm:chPref val="0"/>
          <dgm:bulletEnabled val="1"/>
        </dgm:presLayoutVars>
      </dgm:prSet>
      <dgm:spPr/>
    </dgm:pt>
    <dgm:pt modelId="{C4C19518-E546-E441-8D9A-EAB296E12722}" type="pres">
      <dgm:prSet presAssocID="{05E3295F-ABAE-0F46-A30D-3AC3707549EE}" presName="parTxOnlySpace" presStyleCnt="0"/>
      <dgm:spPr/>
    </dgm:pt>
    <dgm:pt modelId="{0D0CAAA3-1283-584D-AB4B-13519C025455}" type="pres">
      <dgm:prSet presAssocID="{4416C9F8-ABF8-8C45-8F77-4C431EB708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AA0202-119A-BD45-8FAF-43717E136ECF}" type="pres">
      <dgm:prSet presAssocID="{39588CE3-77BA-3F4E-A922-57802B9B9325}" presName="parTxOnlySpace" presStyleCnt="0"/>
      <dgm:spPr/>
    </dgm:pt>
    <dgm:pt modelId="{9FB36F28-E15F-7A43-94FC-1D7E7618B9C3}" type="pres">
      <dgm:prSet presAssocID="{B803D00B-0B2E-E54E-A39E-3B4082D4927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8973D14-6A5C-6647-ADEE-E5CE110D9303}" type="pres">
      <dgm:prSet presAssocID="{04D8B71D-4451-A94F-9382-3BA0E0A2860D}" presName="parTxOnlySpace" presStyleCnt="0"/>
      <dgm:spPr/>
    </dgm:pt>
    <dgm:pt modelId="{B10301FA-A7AA-A340-A814-362A37934C34}" type="pres">
      <dgm:prSet presAssocID="{93E88403-4A6C-804F-B7EF-BA486ACA741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3BFD531-A0D7-0749-9584-F2E43F3A6373}" type="presOf" srcId="{6188D72B-7A49-124C-9684-7C0126E681D7}" destId="{112F15CC-09FD-9A48-8E54-C967A1AC94F7}" srcOrd="0" destOrd="0" presId="urn:microsoft.com/office/officeart/2005/8/layout/chevron1"/>
    <dgm:cxn modelId="{17E3883B-2F82-414C-AF8D-6AE72E5F25A9}" srcId="{79A79F50-B4D6-1540-940E-C09EECE99AC4}" destId="{6188D72B-7A49-124C-9684-7C0126E681D7}" srcOrd="0" destOrd="0" parTransId="{100274A2-2583-EE4B-B091-44AF42C68B72}" sibTransId="{05E3295F-ABAE-0F46-A30D-3AC3707549EE}"/>
    <dgm:cxn modelId="{05A9E487-3FB9-A24D-A383-E6C9A3247AD3}" type="presOf" srcId="{93E88403-4A6C-804F-B7EF-BA486ACA7419}" destId="{B10301FA-A7AA-A340-A814-362A37934C34}" srcOrd="0" destOrd="0" presId="urn:microsoft.com/office/officeart/2005/8/layout/chevron1"/>
    <dgm:cxn modelId="{9F5FEE9C-F039-2A41-BEF6-1F85A43C2FDA}" srcId="{79A79F50-B4D6-1540-940E-C09EECE99AC4}" destId="{93E88403-4A6C-804F-B7EF-BA486ACA7419}" srcOrd="3" destOrd="0" parTransId="{75CEAF40-ED8F-4041-868D-B4E1CC901E11}" sibTransId="{2350F248-CCF4-AC4F-BBD5-448596D97C4A}"/>
    <dgm:cxn modelId="{C31C01B8-DDA6-604C-89D2-DA6EC8D7BAAC}" type="presOf" srcId="{79A79F50-B4D6-1540-940E-C09EECE99AC4}" destId="{E850FD5B-43E0-D34C-AF52-A4DD2A4ED9CA}" srcOrd="0" destOrd="0" presId="urn:microsoft.com/office/officeart/2005/8/layout/chevron1"/>
    <dgm:cxn modelId="{19AEF4DA-3DA3-5847-A844-689B46A77705}" srcId="{79A79F50-B4D6-1540-940E-C09EECE99AC4}" destId="{B803D00B-0B2E-E54E-A39E-3B4082D4927B}" srcOrd="2" destOrd="0" parTransId="{AA3433FE-BA3C-0C4F-9BD6-1E81D7717E54}" sibTransId="{04D8B71D-4451-A94F-9382-3BA0E0A2860D}"/>
    <dgm:cxn modelId="{0A9754E0-F926-9646-8705-59341466A07A}" type="presOf" srcId="{4416C9F8-ABF8-8C45-8F77-4C431EB70808}" destId="{0D0CAAA3-1283-584D-AB4B-13519C025455}" srcOrd="0" destOrd="0" presId="urn:microsoft.com/office/officeart/2005/8/layout/chevron1"/>
    <dgm:cxn modelId="{EF561FE1-4606-BD4F-AE2A-572D3E332760}" srcId="{79A79F50-B4D6-1540-940E-C09EECE99AC4}" destId="{4416C9F8-ABF8-8C45-8F77-4C431EB70808}" srcOrd="1" destOrd="0" parTransId="{E6DE814C-3232-D148-A750-9C8A4E98C632}" sibTransId="{39588CE3-77BA-3F4E-A922-57802B9B9325}"/>
    <dgm:cxn modelId="{C6AD4BEA-0528-4A49-8B32-7EB0E4CDF391}" type="presOf" srcId="{B803D00B-0B2E-E54E-A39E-3B4082D4927B}" destId="{9FB36F28-E15F-7A43-94FC-1D7E7618B9C3}" srcOrd="0" destOrd="0" presId="urn:microsoft.com/office/officeart/2005/8/layout/chevron1"/>
    <dgm:cxn modelId="{21D7BEF9-2294-D042-BCA0-864F137AE964}" type="presParOf" srcId="{E850FD5B-43E0-D34C-AF52-A4DD2A4ED9CA}" destId="{112F15CC-09FD-9A48-8E54-C967A1AC94F7}" srcOrd="0" destOrd="0" presId="urn:microsoft.com/office/officeart/2005/8/layout/chevron1"/>
    <dgm:cxn modelId="{6344C11E-5E7F-884E-9312-7D1FC89BB7B3}" type="presParOf" srcId="{E850FD5B-43E0-D34C-AF52-A4DD2A4ED9CA}" destId="{C4C19518-E546-E441-8D9A-EAB296E12722}" srcOrd="1" destOrd="0" presId="urn:microsoft.com/office/officeart/2005/8/layout/chevron1"/>
    <dgm:cxn modelId="{F87144B6-64DC-B14D-8F47-FBA241B5BC13}" type="presParOf" srcId="{E850FD5B-43E0-D34C-AF52-A4DD2A4ED9CA}" destId="{0D0CAAA3-1283-584D-AB4B-13519C025455}" srcOrd="2" destOrd="0" presId="urn:microsoft.com/office/officeart/2005/8/layout/chevron1"/>
    <dgm:cxn modelId="{2CC862BE-8A36-4143-AED0-19F62FAC6BAC}" type="presParOf" srcId="{E850FD5B-43E0-D34C-AF52-A4DD2A4ED9CA}" destId="{8FAA0202-119A-BD45-8FAF-43717E136ECF}" srcOrd="3" destOrd="0" presId="urn:microsoft.com/office/officeart/2005/8/layout/chevron1"/>
    <dgm:cxn modelId="{35C6A088-3476-1F4F-8927-426F14B0D730}" type="presParOf" srcId="{E850FD5B-43E0-D34C-AF52-A4DD2A4ED9CA}" destId="{9FB36F28-E15F-7A43-94FC-1D7E7618B9C3}" srcOrd="4" destOrd="0" presId="urn:microsoft.com/office/officeart/2005/8/layout/chevron1"/>
    <dgm:cxn modelId="{DCF303AD-A14A-1F43-8BD6-9DBF803B806A}" type="presParOf" srcId="{E850FD5B-43E0-D34C-AF52-A4DD2A4ED9CA}" destId="{08973D14-6A5C-6647-ADEE-E5CE110D9303}" srcOrd="5" destOrd="0" presId="urn:microsoft.com/office/officeart/2005/8/layout/chevron1"/>
    <dgm:cxn modelId="{4334926F-4A9F-5C4F-B040-CFB040113832}" type="presParOf" srcId="{E850FD5B-43E0-D34C-AF52-A4DD2A4ED9CA}" destId="{B10301FA-A7AA-A340-A814-362A37934C3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A79F50-B4D6-1540-940E-C09EECE99AC4}" type="doc">
      <dgm:prSet loTypeId="urn:microsoft.com/office/officeart/2005/8/layout/chevron1" loCatId="" qsTypeId="urn:microsoft.com/office/officeart/2005/8/quickstyle/simple1" qsCatId="simple" csTypeId="urn:microsoft.com/office/officeart/2005/8/colors/accent5_2" csCatId="accent5" phldr="1"/>
      <dgm:spPr/>
    </dgm:pt>
    <dgm:pt modelId="{4416C9F8-ABF8-8C45-8F77-4C431EB70808}">
      <dgm:prSet phldrT="[Text]"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State Management</a:t>
          </a:r>
        </a:p>
      </dgm:t>
    </dgm:pt>
    <dgm:pt modelId="{E6DE814C-3232-D148-A750-9C8A4E98C632}" type="par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39588CE3-77BA-3F4E-A922-57802B9B9325}" type="sib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B803D00B-0B2E-E54E-A39E-3B4082D4927B}">
      <dgm:prSet phldrT="[Text]"/>
      <dgm:spPr>
        <a:solidFill>
          <a:schemeClr val="accent5"/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Operator Generation</a:t>
          </a:r>
        </a:p>
      </dgm:t>
    </dgm:pt>
    <dgm:pt modelId="{AA3433FE-BA3C-0C4F-9BD6-1E81D7717E54}" type="par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4D8B71D-4451-A94F-9382-3BA0E0A2860D}" type="sib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6188D72B-7A49-124C-9684-7C0126E681D7}">
      <dgm:prSet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Incremental Computation</a:t>
          </a:r>
        </a:p>
      </dgm:t>
    </dgm:pt>
    <dgm:pt modelId="{100274A2-2583-EE4B-B091-44AF42C68B72}" type="par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5E3295F-ABAE-0F46-A30D-3AC3707549EE}" type="sib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93E88403-4A6C-804F-B7EF-BA486ACA7419}">
      <dgm:prSet phldrT="[Text]"/>
      <dgm:spPr>
        <a:solidFill>
          <a:schemeClr val="accent5"/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Control Flow Representation</a:t>
          </a:r>
        </a:p>
      </dgm:t>
    </dgm:pt>
    <dgm:pt modelId="{75CEAF40-ED8F-4041-868D-B4E1CC901E11}" type="parTrans" cxnId="{9F5FEE9C-F039-2A41-BEF6-1F85A43C2FDA}">
      <dgm:prSet/>
      <dgm:spPr/>
      <dgm:t>
        <a:bodyPr/>
        <a:lstStyle/>
        <a:p>
          <a:endParaRPr lang="en-GB"/>
        </a:p>
      </dgm:t>
    </dgm:pt>
    <dgm:pt modelId="{2350F248-CCF4-AC4F-BBD5-448596D97C4A}" type="sibTrans" cxnId="{9F5FEE9C-F039-2A41-BEF6-1F85A43C2FDA}">
      <dgm:prSet/>
      <dgm:spPr/>
      <dgm:t>
        <a:bodyPr/>
        <a:lstStyle/>
        <a:p>
          <a:endParaRPr lang="en-GB"/>
        </a:p>
      </dgm:t>
    </dgm:pt>
    <dgm:pt modelId="{E850FD5B-43E0-D34C-AF52-A4DD2A4ED9CA}" type="pres">
      <dgm:prSet presAssocID="{79A79F50-B4D6-1540-940E-C09EECE99AC4}" presName="Name0" presStyleCnt="0">
        <dgm:presLayoutVars>
          <dgm:dir/>
          <dgm:animLvl val="lvl"/>
          <dgm:resizeHandles val="exact"/>
        </dgm:presLayoutVars>
      </dgm:prSet>
      <dgm:spPr/>
    </dgm:pt>
    <dgm:pt modelId="{112F15CC-09FD-9A48-8E54-C967A1AC94F7}" type="pres">
      <dgm:prSet presAssocID="{6188D72B-7A49-124C-9684-7C0126E681D7}" presName="parTxOnly" presStyleLbl="node1" presStyleIdx="0" presStyleCnt="4" custLinFactNeighborX="-12697">
        <dgm:presLayoutVars>
          <dgm:chMax val="0"/>
          <dgm:chPref val="0"/>
          <dgm:bulletEnabled val="1"/>
        </dgm:presLayoutVars>
      </dgm:prSet>
      <dgm:spPr/>
    </dgm:pt>
    <dgm:pt modelId="{C4C19518-E546-E441-8D9A-EAB296E12722}" type="pres">
      <dgm:prSet presAssocID="{05E3295F-ABAE-0F46-A30D-3AC3707549EE}" presName="parTxOnlySpace" presStyleCnt="0"/>
      <dgm:spPr/>
    </dgm:pt>
    <dgm:pt modelId="{0D0CAAA3-1283-584D-AB4B-13519C025455}" type="pres">
      <dgm:prSet presAssocID="{4416C9F8-ABF8-8C45-8F77-4C431EB708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AA0202-119A-BD45-8FAF-43717E136ECF}" type="pres">
      <dgm:prSet presAssocID="{39588CE3-77BA-3F4E-A922-57802B9B9325}" presName="parTxOnlySpace" presStyleCnt="0"/>
      <dgm:spPr/>
    </dgm:pt>
    <dgm:pt modelId="{9FB36F28-E15F-7A43-94FC-1D7E7618B9C3}" type="pres">
      <dgm:prSet presAssocID="{B803D00B-0B2E-E54E-A39E-3B4082D4927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8973D14-6A5C-6647-ADEE-E5CE110D9303}" type="pres">
      <dgm:prSet presAssocID="{04D8B71D-4451-A94F-9382-3BA0E0A2860D}" presName="parTxOnlySpace" presStyleCnt="0"/>
      <dgm:spPr/>
    </dgm:pt>
    <dgm:pt modelId="{B10301FA-A7AA-A340-A814-362A37934C34}" type="pres">
      <dgm:prSet presAssocID="{93E88403-4A6C-804F-B7EF-BA486ACA741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3BFD531-A0D7-0749-9584-F2E43F3A6373}" type="presOf" srcId="{6188D72B-7A49-124C-9684-7C0126E681D7}" destId="{112F15CC-09FD-9A48-8E54-C967A1AC94F7}" srcOrd="0" destOrd="0" presId="urn:microsoft.com/office/officeart/2005/8/layout/chevron1"/>
    <dgm:cxn modelId="{17E3883B-2F82-414C-AF8D-6AE72E5F25A9}" srcId="{79A79F50-B4D6-1540-940E-C09EECE99AC4}" destId="{6188D72B-7A49-124C-9684-7C0126E681D7}" srcOrd="0" destOrd="0" parTransId="{100274A2-2583-EE4B-B091-44AF42C68B72}" sibTransId="{05E3295F-ABAE-0F46-A30D-3AC3707549EE}"/>
    <dgm:cxn modelId="{05A9E487-3FB9-A24D-A383-E6C9A3247AD3}" type="presOf" srcId="{93E88403-4A6C-804F-B7EF-BA486ACA7419}" destId="{B10301FA-A7AA-A340-A814-362A37934C34}" srcOrd="0" destOrd="0" presId="urn:microsoft.com/office/officeart/2005/8/layout/chevron1"/>
    <dgm:cxn modelId="{9F5FEE9C-F039-2A41-BEF6-1F85A43C2FDA}" srcId="{79A79F50-B4D6-1540-940E-C09EECE99AC4}" destId="{93E88403-4A6C-804F-B7EF-BA486ACA7419}" srcOrd="3" destOrd="0" parTransId="{75CEAF40-ED8F-4041-868D-B4E1CC901E11}" sibTransId="{2350F248-CCF4-AC4F-BBD5-448596D97C4A}"/>
    <dgm:cxn modelId="{C31C01B8-DDA6-604C-89D2-DA6EC8D7BAAC}" type="presOf" srcId="{79A79F50-B4D6-1540-940E-C09EECE99AC4}" destId="{E850FD5B-43E0-D34C-AF52-A4DD2A4ED9CA}" srcOrd="0" destOrd="0" presId="urn:microsoft.com/office/officeart/2005/8/layout/chevron1"/>
    <dgm:cxn modelId="{19AEF4DA-3DA3-5847-A844-689B46A77705}" srcId="{79A79F50-B4D6-1540-940E-C09EECE99AC4}" destId="{B803D00B-0B2E-E54E-A39E-3B4082D4927B}" srcOrd="2" destOrd="0" parTransId="{AA3433FE-BA3C-0C4F-9BD6-1E81D7717E54}" sibTransId="{04D8B71D-4451-A94F-9382-3BA0E0A2860D}"/>
    <dgm:cxn modelId="{0A9754E0-F926-9646-8705-59341466A07A}" type="presOf" srcId="{4416C9F8-ABF8-8C45-8F77-4C431EB70808}" destId="{0D0CAAA3-1283-584D-AB4B-13519C025455}" srcOrd="0" destOrd="0" presId="urn:microsoft.com/office/officeart/2005/8/layout/chevron1"/>
    <dgm:cxn modelId="{EF561FE1-4606-BD4F-AE2A-572D3E332760}" srcId="{79A79F50-B4D6-1540-940E-C09EECE99AC4}" destId="{4416C9F8-ABF8-8C45-8F77-4C431EB70808}" srcOrd="1" destOrd="0" parTransId="{E6DE814C-3232-D148-A750-9C8A4E98C632}" sibTransId="{39588CE3-77BA-3F4E-A922-57802B9B9325}"/>
    <dgm:cxn modelId="{C6AD4BEA-0528-4A49-8B32-7EB0E4CDF391}" type="presOf" srcId="{B803D00B-0B2E-E54E-A39E-3B4082D4927B}" destId="{9FB36F28-E15F-7A43-94FC-1D7E7618B9C3}" srcOrd="0" destOrd="0" presId="urn:microsoft.com/office/officeart/2005/8/layout/chevron1"/>
    <dgm:cxn modelId="{21D7BEF9-2294-D042-BCA0-864F137AE964}" type="presParOf" srcId="{E850FD5B-43E0-D34C-AF52-A4DD2A4ED9CA}" destId="{112F15CC-09FD-9A48-8E54-C967A1AC94F7}" srcOrd="0" destOrd="0" presId="urn:microsoft.com/office/officeart/2005/8/layout/chevron1"/>
    <dgm:cxn modelId="{6344C11E-5E7F-884E-9312-7D1FC89BB7B3}" type="presParOf" srcId="{E850FD5B-43E0-D34C-AF52-A4DD2A4ED9CA}" destId="{C4C19518-E546-E441-8D9A-EAB296E12722}" srcOrd="1" destOrd="0" presId="urn:microsoft.com/office/officeart/2005/8/layout/chevron1"/>
    <dgm:cxn modelId="{F87144B6-64DC-B14D-8F47-FBA241B5BC13}" type="presParOf" srcId="{E850FD5B-43E0-D34C-AF52-A4DD2A4ED9CA}" destId="{0D0CAAA3-1283-584D-AB4B-13519C025455}" srcOrd="2" destOrd="0" presId="urn:microsoft.com/office/officeart/2005/8/layout/chevron1"/>
    <dgm:cxn modelId="{2CC862BE-8A36-4143-AED0-19F62FAC6BAC}" type="presParOf" srcId="{E850FD5B-43E0-D34C-AF52-A4DD2A4ED9CA}" destId="{8FAA0202-119A-BD45-8FAF-43717E136ECF}" srcOrd="3" destOrd="0" presId="urn:microsoft.com/office/officeart/2005/8/layout/chevron1"/>
    <dgm:cxn modelId="{35C6A088-3476-1F4F-8927-426F14B0D730}" type="presParOf" srcId="{E850FD5B-43E0-D34C-AF52-A4DD2A4ED9CA}" destId="{9FB36F28-E15F-7A43-94FC-1D7E7618B9C3}" srcOrd="4" destOrd="0" presId="urn:microsoft.com/office/officeart/2005/8/layout/chevron1"/>
    <dgm:cxn modelId="{DCF303AD-A14A-1F43-8BD6-9DBF803B806A}" type="presParOf" srcId="{E850FD5B-43E0-D34C-AF52-A4DD2A4ED9CA}" destId="{08973D14-6A5C-6647-ADEE-E5CE110D9303}" srcOrd="5" destOrd="0" presId="urn:microsoft.com/office/officeart/2005/8/layout/chevron1"/>
    <dgm:cxn modelId="{4334926F-4A9F-5C4F-B040-CFB040113832}" type="presParOf" srcId="{E850FD5B-43E0-D34C-AF52-A4DD2A4ED9CA}" destId="{B10301FA-A7AA-A340-A814-362A37934C3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A79F50-B4D6-1540-940E-C09EECE99AC4}" type="doc">
      <dgm:prSet loTypeId="urn:microsoft.com/office/officeart/2005/8/layout/chevron1" loCatId="" qsTypeId="urn:microsoft.com/office/officeart/2005/8/quickstyle/simple1" qsCatId="simple" csTypeId="urn:microsoft.com/office/officeart/2005/8/colors/accent5_2" csCatId="accent5" phldr="1"/>
      <dgm:spPr/>
    </dgm:pt>
    <dgm:pt modelId="{4416C9F8-ABF8-8C45-8F77-4C431EB70808}">
      <dgm:prSet phldrT="[Text]"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State Management</a:t>
          </a:r>
        </a:p>
      </dgm:t>
    </dgm:pt>
    <dgm:pt modelId="{E6DE814C-3232-D148-A750-9C8A4E98C632}" type="par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39588CE3-77BA-3F4E-A922-57802B9B9325}" type="sib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B803D00B-0B2E-E54E-A39E-3B4082D4927B}">
      <dgm:prSet phldrT="[Text]"/>
      <dgm:spPr>
        <a:solidFill>
          <a:schemeClr val="accent5"/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Operator Generation</a:t>
          </a:r>
        </a:p>
      </dgm:t>
    </dgm:pt>
    <dgm:pt modelId="{AA3433FE-BA3C-0C4F-9BD6-1E81D7717E54}" type="par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4D8B71D-4451-A94F-9382-3BA0E0A2860D}" type="sib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6188D72B-7A49-124C-9684-7C0126E681D7}">
      <dgm:prSet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Incremental Computation</a:t>
          </a:r>
        </a:p>
      </dgm:t>
    </dgm:pt>
    <dgm:pt modelId="{100274A2-2583-EE4B-B091-44AF42C68B72}" type="par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5E3295F-ABAE-0F46-A30D-3AC3707549EE}" type="sib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93E88403-4A6C-804F-B7EF-BA486ACA7419}">
      <dgm:prSet phldrT="[Text]"/>
      <dgm:spPr>
        <a:solidFill>
          <a:schemeClr val="accent5"/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Control Flow Representation</a:t>
          </a:r>
        </a:p>
      </dgm:t>
    </dgm:pt>
    <dgm:pt modelId="{75CEAF40-ED8F-4041-868D-B4E1CC901E11}" type="parTrans" cxnId="{9F5FEE9C-F039-2A41-BEF6-1F85A43C2FDA}">
      <dgm:prSet/>
      <dgm:spPr/>
      <dgm:t>
        <a:bodyPr/>
        <a:lstStyle/>
        <a:p>
          <a:endParaRPr lang="en-GB"/>
        </a:p>
      </dgm:t>
    </dgm:pt>
    <dgm:pt modelId="{2350F248-CCF4-AC4F-BBD5-448596D97C4A}" type="sibTrans" cxnId="{9F5FEE9C-F039-2A41-BEF6-1F85A43C2FDA}">
      <dgm:prSet/>
      <dgm:spPr/>
      <dgm:t>
        <a:bodyPr/>
        <a:lstStyle/>
        <a:p>
          <a:endParaRPr lang="en-GB"/>
        </a:p>
      </dgm:t>
    </dgm:pt>
    <dgm:pt modelId="{E850FD5B-43E0-D34C-AF52-A4DD2A4ED9CA}" type="pres">
      <dgm:prSet presAssocID="{79A79F50-B4D6-1540-940E-C09EECE99AC4}" presName="Name0" presStyleCnt="0">
        <dgm:presLayoutVars>
          <dgm:dir/>
          <dgm:animLvl val="lvl"/>
          <dgm:resizeHandles val="exact"/>
        </dgm:presLayoutVars>
      </dgm:prSet>
      <dgm:spPr/>
    </dgm:pt>
    <dgm:pt modelId="{112F15CC-09FD-9A48-8E54-C967A1AC94F7}" type="pres">
      <dgm:prSet presAssocID="{6188D72B-7A49-124C-9684-7C0126E681D7}" presName="parTxOnly" presStyleLbl="node1" presStyleIdx="0" presStyleCnt="4" custLinFactNeighborX="-12697">
        <dgm:presLayoutVars>
          <dgm:chMax val="0"/>
          <dgm:chPref val="0"/>
          <dgm:bulletEnabled val="1"/>
        </dgm:presLayoutVars>
      </dgm:prSet>
      <dgm:spPr/>
    </dgm:pt>
    <dgm:pt modelId="{C4C19518-E546-E441-8D9A-EAB296E12722}" type="pres">
      <dgm:prSet presAssocID="{05E3295F-ABAE-0F46-A30D-3AC3707549EE}" presName="parTxOnlySpace" presStyleCnt="0"/>
      <dgm:spPr/>
    </dgm:pt>
    <dgm:pt modelId="{0D0CAAA3-1283-584D-AB4B-13519C025455}" type="pres">
      <dgm:prSet presAssocID="{4416C9F8-ABF8-8C45-8F77-4C431EB708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AA0202-119A-BD45-8FAF-43717E136ECF}" type="pres">
      <dgm:prSet presAssocID="{39588CE3-77BA-3F4E-A922-57802B9B9325}" presName="parTxOnlySpace" presStyleCnt="0"/>
      <dgm:spPr/>
    </dgm:pt>
    <dgm:pt modelId="{9FB36F28-E15F-7A43-94FC-1D7E7618B9C3}" type="pres">
      <dgm:prSet presAssocID="{B803D00B-0B2E-E54E-A39E-3B4082D4927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8973D14-6A5C-6647-ADEE-E5CE110D9303}" type="pres">
      <dgm:prSet presAssocID="{04D8B71D-4451-A94F-9382-3BA0E0A2860D}" presName="parTxOnlySpace" presStyleCnt="0"/>
      <dgm:spPr/>
    </dgm:pt>
    <dgm:pt modelId="{B10301FA-A7AA-A340-A814-362A37934C34}" type="pres">
      <dgm:prSet presAssocID="{93E88403-4A6C-804F-B7EF-BA486ACA741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3BFD531-A0D7-0749-9584-F2E43F3A6373}" type="presOf" srcId="{6188D72B-7A49-124C-9684-7C0126E681D7}" destId="{112F15CC-09FD-9A48-8E54-C967A1AC94F7}" srcOrd="0" destOrd="0" presId="urn:microsoft.com/office/officeart/2005/8/layout/chevron1"/>
    <dgm:cxn modelId="{17E3883B-2F82-414C-AF8D-6AE72E5F25A9}" srcId="{79A79F50-B4D6-1540-940E-C09EECE99AC4}" destId="{6188D72B-7A49-124C-9684-7C0126E681D7}" srcOrd="0" destOrd="0" parTransId="{100274A2-2583-EE4B-B091-44AF42C68B72}" sibTransId="{05E3295F-ABAE-0F46-A30D-3AC3707549EE}"/>
    <dgm:cxn modelId="{05A9E487-3FB9-A24D-A383-E6C9A3247AD3}" type="presOf" srcId="{93E88403-4A6C-804F-B7EF-BA486ACA7419}" destId="{B10301FA-A7AA-A340-A814-362A37934C34}" srcOrd="0" destOrd="0" presId="urn:microsoft.com/office/officeart/2005/8/layout/chevron1"/>
    <dgm:cxn modelId="{9F5FEE9C-F039-2A41-BEF6-1F85A43C2FDA}" srcId="{79A79F50-B4D6-1540-940E-C09EECE99AC4}" destId="{93E88403-4A6C-804F-B7EF-BA486ACA7419}" srcOrd="3" destOrd="0" parTransId="{75CEAF40-ED8F-4041-868D-B4E1CC901E11}" sibTransId="{2350F248-CCF4-AC4F-BBD5-448596D97C4A}"/>
    <dgm:cxn modelId="{C31C01B8-DDA6-604C-89D2-DA6EC8D7BAAC}" type="presOf" srcId="{79A79F50-B4D6-1540-940E-C09EECE99AC4}" destId="{E850FD5B-43E0-D34C-AF52-A4DD2A4ED9CA}" srcOrd="0" destOrd="0" presId="urn:microsoft.com/office/officeart/2005/8/layout/chevron1"/>
    <dgm:cxn modelId="{19AEF4DA-3DA3-5847-A844-689B46A77705}" srcId="{79A79F50-B4D6-1540-940E-C09EECE99AC4}" destId="{B803D00B-0B2E-E54E-A39E-3B4082D4927B}" srcOrd="2" destOrd="0" parTransId="{AA3433FE-BA3C-0C4F-9BD6-1E81D7717E54}" sibTransId="{04D8B71D-4451-A94F-9382-3BA0E0A2860D}"/>
    <dgm:cxn modelId="{0A9754E0-F926-9646-8705-59341466A07A}" type="presOf" srcId="{4416C9F8-ABF8-8C45-8F77-4C431EB70808}" destId="{0D0CAAA3-1283-584D-AB4B-13519C025455}" srcOrd="0" destOrd="0" presId="urn:microsoft.com/office/officeart/2005/8/layout/chevron1"/>
    <dgm:cxn modelId="{EF561FE1-4606-BD4F-AE2A-572D3E332760}" srcId="{79A79F50-B4D6-1540-940E-C09EECE99AC4}" destId="{4416C9F8-ABF8-8C45-8F77-4C431EB70808}" srcOrd="1" destOrd="0" parTransId="{E6DE814C-3232-D148-A750-9C8A4E98C632}" sibTransId="{39588CE3-77BA-3F4E-A922-57802B9B9325}"/>
    <dgm:cxn modelId="{C6AD4BEA-0528-4A49-8B32-7EB0E4CDF391}" type="presOf" srcId="{B803D00B-0B2E-E54E-A39E-3B4082D4927B}" destId="{9FB36F28-E15F-7A43-94FC-1D7E7618B9C3}" srcOrd="0" destOrd="0" presId="urn:microsoft.com/office/officeart/2005/8/layout/chevron1"/>
    <dgm:cxn modelId="{21D7BEF9-2294-D042-BCA0-864F137AE964}" type="presParOf" srcId="{E850FD5B-43E0-D34C-AF52-A4DD2A4ED9CA}" destId="{112F15CC-09FD-9A48-8E54-C967A1AC94F7}" srcOrd="0" destOrd="0" presId="urn:microsoft.com/office/officeart/2005/8/layout/chevron1"/>
    <dgm:cxn modelId="{6344C11E-5E7F-884E-9312-7D1FC89BB7B3}" type="presParOf" srcId="{E850FD5B-43E0-D34C-AF52-A4DD2A4ED9CA}" destId="{C4C19518-E546-E441-8D9A-EAB296E12722}" srcOrd="1" destOrd="0" presId="urn:microsoft.com/office/officeart/2005/8/layout/chevron1"/>
    <dgm:cxn modelId="{F87144B6-64DC-B14D-8F47-FBA241B5BC13}" type="presParOf" srcId="{E850FD5B-43E0-D34C-AF52-A4DD2A4ED9CA}" destId="{0D0CAAA3-1283-584D-AB4B-13519C025455}" srcOrd="2" destOrd="0" presId="urn:microsoft.com/office/officeart/2005/8/layout/chevron1"/>
    <dgm:cxn modelId="{2CC862BE-8A36-4143-AED0-19F62FAC6BAC}" type="presParOf" srcId="{E850FD5B-43E0-D34C-AF52-A4DD2A4ED9CA}" destId="{8FAA0202-119A-BD45-8FAF-43717E136ECF}" srcOrd="3" destOrd="0" presId="urn:microsoft.com/office/officeart/2005/8/layout/chevron1"/>
    <dgm:cxn modelId="{35C6A088-3476-1F4F-8927-426F14B0D730}" type="presParOf" srcId="{E850FD5B-43E0-D34C-AF52-A4DD2A4ED9CA}" destId="{9FB36F28-E15F-7A43-94FC-1D7E7618B9C3}" srcOrd="4" destOrd="0" presId="urn:microsoft.com/office/officeart/2005/8/layout/chevron1"/>
    <dgm:cxn modelId="{DCF303AD-A14A-1F43-8BD6-9DBF803B806A}" type="presParOf" srcId="{E850FD5B-43E0-D34C-AF52-A4DD2A4ED9CA}" destId="{08973D14-6A5C-6647-ADEE-E5CE110D9303}" srcOrd="5" destOrd="0" presId="urn:microsoft.com/office/officeart/2005/8/layout/chevron1"/>
    <dgm:cxn modelId="{4334926F-4A9F-5C4F-B040-CFB040113832}" type="presParOf" srcId="{E850FD5B-43E0-D34C-AF52-A4DD2A4ED9CA}" destId="{B10301FA-A7AA-A340-A814-362A37934C3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A79F50-B4D6-1540-940E-C09EECE99AC4}" type="doc">
      <dgm:prSet loTypeId="urn:microsoft.com/office/officeart/2005/8/layout/chevron1" loCatId="" qsTypeId="urn:microsoft.com/office/officeart/2005/8/quickstyle/simple1" qsCatId="simple" csTypeId="urn:microsoft.com/office/officeart/2005/8/colors/accent5_2" csCatId="accent5" phldr="1"/>
      <dgm:spPr/>
    </dgm:pt>
    <dgm:pt modelId="{4416C9F8-ABF8-8C45-8F77-4C431EB70808}">
      <dgm:prSet phldrT="[Text]"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Integrate into Partial State</a:t>
          </a:r>
        </a:p>
      </dgm:t>
    </dgm:pt>
    <dgm:pt modelId="{E6DE814C-3232-D148-A750-9C8A4E98C632}" type="par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39588CE3-77BA-3F4E-A922-57802B9B9325}" type="sibTrans" cxnId="{EF561FE1-4606-BD4F-AE2A-572D3E332760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B803D00B-0B2E-E54E-A39E-3B4082D4927B}">
      <dgm:prSet phldrT="[Text]"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 err="1">
              <a:solidFill>
                <a:sysClr val="windowText" lastClr="000000"/>
              </a:solidFill>
            </a:rPr>
            <a:t>Ohua</a:t>
          </a:r>
          <a:r>
            <a:rPr lang="en-GB" b="0" dirty="0">
              <a:solidFill>
                <a:sysClr val="windowText" lastClr="000000"/>
              </a:solidFill>
            </a:rPr>
            <a:t> Compiled UDF</a:t>
          </a:r>
        </a:p>
      </dgm:t>
    </dgm:pt>
    <dgm:pt modelId="{AA3433FE-BA3C-0C4F-9BD6-1E81D7717E54}" type="par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4D8B71D-4451-A94F-9382-3BA0E0A2860D}" type="sibTrans" cxnId="{19AEF4DA-3DA3-5847-A844-689B46A77705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566EF4BC-71E3-024F-A1D3-947A5D0BCCA7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Query Elements in the UDF</a:t>
          </a:r>
        </a:p>
      </dgm:t>
    </dgm:pt>
    <dgm:pt modelId="{A58D79FD-4C97-8A46-A4B7-C2787FA11814}" type="par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711FF586-0EE8-1346-A438-2773C894991E}" type="sibTrans" cxnId="{C0881070-8822-6D4A-A5D7-7F253DAD77FD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6188D72B-7A49-124C-9684-7C0126E681D7}">
      <dgm:prSet/>
      <dgm:spPr/>
      <dgm:t>
        <a:bodyPr/>
        <a:lstStyle/>
        <a:p>
          <a:r>
            <a:rPr lang="en-GB" b="0" dirty="0">
              <a:solidFill>
                <a:sysClr val="windowText" lastClr="000000"/>
              </a:solidFill>
            </a:rPr>
            <a:t>UDF State Design</a:t>
          </a:r>
        </a:p>
      </dgm:t>
    </dgm:pt>
    <dgm:pt modelId="{100274A2-2583-EE4B-B091-44AF42C68B72}" type="par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05E3295F-ABAE-0F46-A30D-3AC3707549EE}" type="sibTrans" cxnId="{17E3883B-2F82-414C-AF8D-6AE72E5F25A9}">
      <dgm:prSet/>
      <dgm:spPr/>
      <dgm:t>
        <a:bodyPr/>
        <a:lstStyle/>
        <a:p>
          <a:endParaRPr lang="en-GB" b="1">
            <a:solidFill>
              <a:sysClr val="windowText" lastClr="000000"/>
            </a:solidFill>
          </a:endParaRPr>
        </a:p>
      </dgm:t>
    </dgm:pt>
    <dgm:pt modelId="{E850FD5B-43E0-D34C-AF52-A4DD2A4ED9CA}" type="pres">
      <dgm:prSet presAssocID="{79A79F50-B4D6-1540-940E-C09EECE99AC4}" presName="Name0" presStyleCnt="0">
        <dgm:presLayoutVars>
          <dgm:dir/>
          <dgm:animLvl val="lvl"/>
          <dgm:resizeHandles val="exact"/>
        </dgm:presLayoutVars>
      </dgm:prSet>
      <dgm:spPr/>
    </dgm:pt>
    <dgm:pt modelId="{112F15CC-09FD-9A48-8E54-C967A1AC94F7}" type="pres">
      <dgm:prSet presAssocID="{6188D72B-7A49-124C-9684-7C0126E681D7}" presName="parTxOnly" presStyleLbl="node1" presStyleIdx="0" presStyleCnt="4" custLinFactNeighborX="-12697">
        <dgm:presLayoutVars>
          <dgm:chMax val="0"/>
          <dgm:chPref val="0"/>
          <dgm:bulletEnabled val="1"/>
        </dgm:presLayoutVars>
      </dgm:prSet>
      <dgm:spPr/>
    </dgm:pt>
    <dgm:pt modelId="{C4C19518-E546-E441-8D9A-EAB296E12722}" type="pres">
      <dgm:prSet presAssocID="{05E3295F-ABAE-0F46-A30D-3AC3707549EE}" presName="parTxOnlySpace" presStyleCnt="0"/>
      <dgm:spPr/>
    </dgm:pt>
    <dgm:pt modelId="{0D0CAAA3-1283-584D-AB4B-13519C025455}" type="pres">
      <dgm:prSet presAssocID="{4416C9F8-ABF8-8C45-8F77-4C431EB7080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AA0202-119A-BD45-8FAF-43717E136ECF}" type="pres">
      <dgm:prSet presAssocID="{39588CE3-77BA-3F4E-A922-57802B9B9325}" presName="parTxOnlySpace" presStyleCnt="0"/>
      <dgm:spPr/>
    </dgm:pt>
    <dgm:pt modelId="{9FB36F28-E15F-7A43-94FC-1D7E7618B9C3}" type="pres">
      <dgm:prSet presAssocID="{B803D00B-0B2E-E54E-A39E-3B4082D4927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8DDB46-9DBB-1A46-8032-8C7C5AF06F5E}" type="pres">
      <dgm:prSet presAssocID="{04D8B71D-4451-A94F-9382-3BA0E0A2860D}" presName="parTxOnlySpace" presStyleCnt="0"/>
      <dgm:spPr/>
    </dgm:pt>
    <dgm:pt modelId="{514ADB3F-FBD2-A143-8DC4-C62B16BD28ED}" type="pres">
      <dgm:prSet presAssocID="{566EF4BC-71E3-024F-A1D3-947A5D0BCCA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EECF12E-2A2E-0247-AA97-E8A38E61585A}" type="presOf" srcId="{566EF4BC-71E3-024F-A1D3-947A5D0BCCA7}" destId="{514ADB3F-FBD2-A143-8DC4-C62B16BD28ED}" srcOrd="0" destOrd="0" presId="urn:microsoft.com/office/officeart/2005/8/layout/chevron1"/>
    <dgm:cxn modelId="{D3BFD531-A0D7-0749-9584-F2E43F3A6373}" type="presOf" srcId="{6188D72B-7A49-124C-9684-7C0126E681D7}" destId="{112F15CC-09FD-9A48-8E54-C967A1AC94F7}" srcOrd="0" destOrd="0" presId="urn:microsoft.com/office/officeart/2005/8/layout/chevron1"/>
    <dgm:cxn modelId="{17E3883B-2F82-414C-AF8D-6AE72E5F25A9}" srcId="{79A79F50-B4D6-1540-940E-C09EECE99AC4}" destId="{6188D72B-7A49-124C-9684-7C0126E681D7}" srcOrd="0" destOrd="0" parTransId="{100274A2-2583-EE4B-B091-44AF42C68B72}" sibTransId="{05E3295F-ABAE-0F46-A30D-3AC3707549EE}"/>
    <dgm:cxn modelId="{C0881070-8822-6D4A-A5D7-7F253DAD77FD}" srcId="{79A79F50-B4D6-1540-940E-C09EECE99AC4}" destId="{566EF4BC-71E3-024F-A1D3-947A5D0BCCA7}" srcOrd="3" destOrd="0" parTransId="{A58D79FD-4C97-8A46-A4B7-C2787FA11814}" sibTransId="{711FF586-0EE8-1346-A438-2773C894991E}"/>
    <dgm:cxn modelId="{C31C01B8-DDA6-604C-89D2-DA6EC8D7BAAC}" type="presOf" srcId="{79A79F50-B4D6-1540-940E-C09EECE99AC4}" destId="{E850FD5B-43E0-D34C-AF52-A4DD2A4ED9CA}" srcOrd="0" destOrd="0" presId="urn:microsoft.com/office/officeart/2005/8/layout/chevron1"/>
    <dgm:cxn modelId="{19AEF4DA-3DA3-5847-A844-689B46A77705}" srcId="{79A79F50-B4D6-1540-940E-C09EECE99AC4}" destId="{B803D00B-0B2E-E54E-A39E-3B4082D4927B}" srcOrd="2" destOrd="0" parTransId="{AA3433FE-BA3C-0C4F-9BD6-1E81D7717E54}" sibTransId="{04D8B71D-4451-A94F-9382-3BA0E0A2860D}"/>
    <dgm:cxn modelId="{0A9754E0-F926-9646-8705-59341466A07A}" type="presOf" srcId="{4416C9F8-ABF8-8C45-8F77-4C431EB70808}" destId="{0D0CAAA3-1283-584D-AB4B-13519C025455}" srcOrd="0" destOrd="0" presId="urn:microsoft.com/office/officeart/2005/8/layout/chevron1"/>
    <dgm:cxn modelId="{EF561FE1-4606-BD4F-AE2A-572D3E332760}" srcId="{79A79F50-B4D6-1540-940E-C09EECE99AC4}" destId="{4416C9F8-ABF8-8C45-8F77-4C431EB70808}" srcOrd="1" destOrd="0" parTransId="{E6DE814C-3232-D148-A750-9C8A4E98C632}" sibTransId="{39588CE3-77BA-3F4E-A922-57802B9B9325}"/>
    <dgm:cxn modelId="{C6AD4BEA-0528-4A49-8B32-7EB0E4CDF391}" type="presOf" srcId="{B803D00B-0B2E-E54E-A39E-3B4082D4927B}" destId="{9FB36F28-E15F-7A43-94FC-1D7E7618B9C3}" srcOrd="0" destOrd="0" presId="urn:microsoft.com/office/officeart/2005/8/layout/chevron1"/>
    <dgm:cxn modelId="{21D7BEF9-2294-D042-BCA0-864F137AE964}" type="presParOf" srcId="{E850FD5B-43E0-D34C-AF52-A4DD2A4ED9CA}" destId="{112F15CC-09FD-9A48-8E54-C967A1AC94F7}" srcOrd="0" destOrd="0" presId="urn:microsoft.com/office/officeart/2005/8/layout/chevron1"/>
    <dgm:cxn modelId="{6344C11E-5E7F-884E-9312-7D1FC89BB7B3}" type="presParOf" srcId="{E850FD5B-43E0-D34C-AF52-A4DD2A4ED9CA}" destId="{C4C19518-E546-E441-8D9A-EAB296E12722}" srcOrd="1" destOrd="0" presId="urn:microsoft.com/office/officeart/2005/8/layout/chevron1"/>
    <dgm:cxn modelId="{F87144B6-64DC-B14D-8F47-FBA241B5BC13}" type="presParOf" srcId="{E850FD5B-43E0-D34C-AF52-A4DD2A4ED9CA}" destId="{0D0CAAA3-1283-584D-AB4B-13519C025455}" srcOrd="2" destOrd="0" presId="urn:microsoft.com/office/officeart/2005/8/layout/chevron1"/>
    <dgm:cxn modelId="{2CC862BE-8A36-4143-AED0-19F62FAC6BAC}" type="presParOf" srcId="{E850FD5B-43E0-D34C-AF52-A4DD2A4ED9CA}" destId="{8FAA0202-119A-BD45-8FAF-43717E136ECF}" srcOrd="3" destOrd="0" presId="urn:microsoft.com/office/officeart/2005/8/layout/chevron1"/>
    <dgm:cxn modelId="{35C6A088-3476-1F4F-8927-426F14B0D730}" type="presParOf" srcId="{E850FD5B-43E0-D34C-AF52-A4DD2A4ED9CA}" destId="{9FB36F28-E15F-7A43-94FC-1D7E7618B9C3}" srcOrd="4" destOrd="0" presId="urn:microsoft.com/office/officeart/2005/8/layout/chevron1"/>
    <dgm:cxn modelId="{8BE245D7-7C21-8A48-A2AB-E833B39DC3EC}" type="presParOf" srcId="{E850FD5B-43E0-D34C-AF52-A4DD2A4ED9CA}" destId="{2D8DDB46-9DBB-1A46-8032-8C7C5AF06F5E}" srcOrd="5" destOrd="0" presId="urn:microsoft.com/office/officeart/2005/8/layout/chevron1"/>
    <dgm:cxn modelId="{E2ED3E19-E094-1840-9BD3-8FC44E5BA5A5}" type="presParOf" srcId="{E850FD5B-43E0-D34C-AF52-A4DD2A4ED9CA}" destId="{514ADB3F-FBD2-A143-8DC4-C62B16BD28E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F15CC-09FD-9A48-8E54-C967A1AC94F7}">
      <dsp:nvSpPr>
        <dsp:cNvPr id="0" name=""/>
        <dsp:cNvSpPr/>
      </dsp:nvSpPr>
      <dsp:spPr>
        <a:xfrm>
          <a:off x="0" y="0"/>
          <a:ext cx="1717238" cy="62269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Incremental Computation</a:t>
          </a:r>
        </a:p>
      </dsp:txBody>
      <dsp:txXfrm>
        <a:off x="311347" y="0"/>
        <a:ext cx="1094544" cy="622694"/>
      </dsp:txXfrm>
    </dsp:sp>
    <dsp:sp modelId="{0D0CAAA3-1283-584D-AB4B-13519C025455}">
      <dsp:nvSpPr>
        <dsp:cNvPr id="0" name=""/>
        <dsp:cNvSpPr/>
      </dsp:nvSpPr>
      <dsp:spPr>
        <a:xfrm>
          <a:off x="1548465" y="0"/>
          <a:ext cx="1717238" cy="62269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State Management</a:t>
          </a:r>
        </a:p>
      </dsp:txBody>
      <dsp:txXfrm>
        <a:off x="1859812" y="0"/>
        <a:ext cx="1094544" cy="622694"/>
      </dsp:txXfrm>
    </dsp:sp>
    <dsp:sp modelId="{9FB36F28-E15F-7A43-94FC-1D7E7618B9C3}">
      <dsp:nvSpPr>
        <dsp:cNvPr id="0" name=""/>
        <dsp:cNvSpPr/>
      </dsp:nvSpPr>
      <dsp:spPr>
        <a:xfrm>
          <a:off x="3093980" y="0"/>
          <a:ext cx="1717238" cy="62269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Operator Generation</a:t>
          </a:r>
        </a:p>
      </dsp:txBody>
      <dsp:txXfrm>
        <a:off x="3405327" y="0"/>
        <a:ext cx="1094544" cy="622694"/>
      </dsp:txXfrm>
    </dsp:sp>
    <dsp:sp modelId="{B10301FA-A7AA-A340-A814-362A37934C34}">
      <dsp:nvSpPr>
        <dsp:cNvPr id="0" name=""/>
        <dsp:cNvSpPr/>
      </dsp:nvSpPr>
      <dsp:spPr>
        <a:xfrm>
          <a:off x="4639495" y="0"/>
          <a:ext cx="1717238" cy="62269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Control Flow Representation</a:t>
          </a:r>
        </a:p>
      </dsp:txBody>
      <dsp:txXfrm>
        <a:off x="4950842" y="0"/>
        <a:ext cx="1094544" cy="6226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F15CC-09FD-9A48-8E54-C967A1AC94F7}">
      <dsp:nvSpPr>
        <dsp:cNvPr id="0" name=""/>
        <dsp:cNvSpPr/>
      </dsp:nvSpPr>
      <dsp:spPr>
        <a:xfrm>
          <a:off x="0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UDF State Design</a:t>
          </a:r>
        </a:p>
      </dsp:txBody>
      <dsp:txXfrm>
        <a:off x="311347" y="0"/>
        <a:ext cx="1094544" cy="622694"/>
      </dsp:txXfrm>
    </dsp:sp>
    <dsp:sp modelId="{0D0CAAA3-1283-584D-AB4B-13519C025455}">
      <dsp:nvSpPr>
        <dsp:cNvPr id="0" name=""/>
        <dsp:cNvSpPr/>
      </dsp:nvSpPr>
      <dsp:spPr>
        <a:xfrm>
          <a:off x="1548465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Integrate into Partial State</a:t>
          </a:r>
        </a:p>
      </dsp:txBody>
      <dsp:txXfrm>
        <a:off x="1859812" y="0"/>
        <a:ext cx="1094544" cy="622694"/>
      </dsp:txXfrm>
    </dsp:sp>
    <dsp:sp modelId="{9FB36F28-E15F-7A43-94FC-1D7E7618B9C3}">
      <dsp:nvSpPr>
        <dsp:cNvPr id="0" name=""/>
        <dsp:cNvSpPr/>
      </dsp:nvSpPr>
      <dsp:spPr>
        <a:xfrm>
          <a:off x="3093980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 err="1">
              <a:solidFill>
                <a:sysClr val="windowText" lastClr="000000"/>
              </a:solidFill>
            </a:rPr>
            <a:t>Ohua</a:t>
          </a:r>
          <a:r>
            <a:rPr lang="en-GB" sz="1300" b="0" kern="1200" dirty="0">
              <a:solidFill>
                <a:sysClr val="windowText" lastClr="000000"/>
              </a:solidFill>
            </a:rPr>
            <a:t> Compiled UDF</a:t>
          </a:r>
        </a:p>
      </dsp:txBody>
      <dsp:txXfrm>
        <a:off x="3405327" y="0"/>
        <a:ext cx="1094544" cy="622694"/>
      </dsp:txXfrm>
    </dsp:sp>
    <dsp:sp modelId="{514ADB3F-FBD2-A143-8DC4-C62B16BD28ED}">
      <dsp:nvSpPr>
        <dsp:cNvPr id="0" name=""/>
        <dsp:cNvSpPr/>
      </dsp:nvSpPr>
      <dsp:spPr>
        <a:xfrm>
          <a:off x="4639495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Query Elements in the UDF</a:t>
          </a:r>
        </a:p>
      </dsp:txBody>
      <dsp:txXfrm>
        <a:off x="4950842" y="0"/>
        <a:ext cx="1094544" cy="6226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F15CC-09FD-9A48-8E54-C967A1AC94F7}">
      <dsp:nvSpPr>
        <dsp:cNvPr id="0" name=""/>
        <dsp:cNvSpPr/>
      </dsp:nvSpPr>
      <dsp:spPr>
        <a:xfrm>
          <a:off x="0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UDF State Design</a:t>
          </a:r>
        </a:p>
      </dsp:txBody>
      <dsp:txXfrm>
        <a:off x="311347" y="0"/>
        <a:ext cx="1094544" cy="622694"/>
      </dsp:txXfrm>
    </dsp:sp>
    <dsp:sp modelId="{0D0CAAA3-1283-584D-AB4B-13519C025455}">
      <dsp:nvSpPr>
        <dsp:cNvPr id="0" name=""/>
        <dsp:cNvSpPr/>
      </dsp:nvSpPr>
      <dsp:spPr>
        <a:xfrm>
          <a:off x="1548465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Integrate into Partial State</a:t>
          </a:r>
        </a:p>
      </dsp:txBody>
      <dsp:txXfrm>
        <a:off x="1859812" y="0"/>
        <a:ext cx="1094544" cy="622694"/>
      </dsp:txXfrm>
    </dsp:sp>
    <dsp:sp modelId="{9FB36F28-E15F-7A43-94FC-1D7E7618B9C3}">
      <dsp:nvSpPr>
        <dsp:cNvPr id="0" name=""/>
        <dsp:cNvSpPr/>
      </dsp:nvSpPr>
      <dsp:spPr>
        <a:xfrm>
          <a:off x="3093980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 err="1">
              <a:solidFill>
                <a:sysClr val="windowText" lastClr="000000"/>
              </a:solidFill>
            </a:rPr>
            <a:t>Ohua</a:t>
          </a:r>
          <a:r>
            <a:rPr lang="en-GB" sz="1300" b="0" kern="1200" dirty="0">
              <a:solidFill>
                <a:sysClr val="windowText" lastClr="000000"/>
              </a:solidFill>
            </a:rPr>
            <a:t> Compiled UDF</a:t>
          </a:r>
        </a:p>
      </dsp:txBody>
      <dsp:txXfrm>
        <a:off x="3405327" y="0"/>
        <a:ext cx="1094544" cy="622694"/>
      </dsp:txXfrm>
    </dsp:sp>
    <dsp:sp modelId="{514ADB3F-FBD2-A143-8DC4-C62B16BD28ED}">
      <dsp:nvSpPr>
        <dsp:cNvPr id="0" name=""/>
        <dsp:cNvSpPr/>
      </dsp:nvSpPr>
      <dsp:spPr>
        <a:xfrm>
          <a:off x="4639495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Query Elements in the UDF</a:t>
          </a:r>
        </a:p>
      </dsp:txBody>
      <dsp:txXfrm>
        <a:off x="4950842" y="0"/>
        <a:ext cx="1094544" cy="6226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F15CC-09FD-9A48-8E54-C967A1AC94F7}">
      <dsp:nvSpPr>
        <dsp:cNvPr id="0" name=""/>
        <dsp:cNvSpPr/>
      </dsp:nvSpPr>
      <dsp:spPr>
        <a:xfrm>
          <a:off x="0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UDF State Design</a:t>
          </a:r>
        </a:p>
      </dsp:txBody>
      <dsp:txXfrm>
        <a:off x="311347" y="0"/>
        <a:ext cx="1094544" cy="622694"/>
      </dsp:txXfrm>
    </dsp:sp>
    <dsp:sp modelId="{0D0CAAA3-1283-584D-AB4B-13519C025455}">
      <dsp:nvSpPr>
        <dsp:cNvPr id="0" name=""/>
        <dsp:cNvSpPr/>
      </dsp:nvSpPr>
      <dsp:spPr>
        <a:xfrm>
          <a:off x="1548465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Integrate into Partial State</a:t>
          </a:r>
        </a:p>
      </dsp:txBody>
      <dsp:txXfrm>
        <a:off x="1859812" y="0"/>
        <a:ext cx="1094544" cy="622694"/>
      </dsp:txXfrm>
    </dsp:sp>
    <dsp:sp modelId="{9FB36F28-E15F-7A43-94FC-1D7E7618B9C3}">
      <dsp:nvSpPr>
        <dsp:cNvPr id="0" name=""/>
        <dsp:cNvSpPr/>
      </dsp:nvSpPr>
      <dsp:spPr>
        <a:xfrm>
          <a:off x="3093980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 err="1">
              <a:solidFill>
                <a:sysClr val="windowText" lastClr="000000"/>
              </a:solidFill>
            </a:rPr>
            <a:t>Ohua</a:t>
          </a:r>
          <a:r>
            <a:rPr lang="en-GB" sz="1300" b="0" kern="1200" dirty="0">
              <a:solidFill>
                <a:sysClr val="windowText" lastClr="000000"/>
              </a:solidFill>
            </a:rPr>
            <a:t> Compiled UDF</a:t>
          </a:r>
        </a:p>
      </dsp:txBody>
      <dsp:txXfrm>
        <a:off x="3405327" y="0"/>
        <a:ext cx="1094544" cy="622694"/>
      </dsp:txXfrm>
    </dsp:sp>
    <dsp:sp modelId="{514ADB3F-FBD2-A143-8DC4-C62B16BD28ED}">
      <dsp:nvSpPr>
        <dsp:cNvPr id="0" name=""/>
        <dsp:cNvSpPr/>
      </dsp:nvSpPr>
      <dsp:spPr>
        <a:xfrm>
          <a:off x="4639495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Query Elements in the UDF</a:t>
          </a:r>
        </a:p>
      </dsp:txBody>
      <dsp:txXfrm>
        <a:off x="4950842" y="0"/>
        <a:ext cx="1094544" cy="6226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F15CC-09FD-9A48-8E54-C967A1AC94F7}">
      <dsp:nvSpPr>
        <dsp:cNvPr id="0" name=""/>
        <dsp:cNvSpPr/>
      </dsp:nvSpPr>
      <dsp:spPr>
        <a:xfrm>
          <a:off x="0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UDF State Design</a:t>
          </a:r>
        </a:p>
      </dsp:txBody>
      <dsp:txXfrm>
        <a:off x="311347" y="0"/>
        <a:ext cx="1094544" cy="622694"/>
      </dsp:txXfrm>
    </dsp:sp>
    <dsp:sp modelId="{0D0CAAA3-1283-584D-AB4B-13519C025455}">
      <dsp:nvSpPr>
        <dsp:cNvPr id="0" name=""/>
        <dsp:cNvSpPr/>
      </dsp:nvSpPr>
      <dsp:spPr>
        <a:xfrm>
          <a:off x="1548465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Integrate into Partial State</a:t>
          </a:r>
        </a:p>
      </dsp:txBody>
      <dsp:txXfrm>
        <a:off x="1859812" y="0"/>
        <a:ext cx="1094544" cy="622694"/>
      </dsp:txXfrm>
    </dsp:sp>
    <dsp:sp modelId="{9FB36F28-E15F-7A43-94FC-1D7E7618B9C3}">
      <dsp:nvSpPr>
        <dsp:cNvPr id="0" name=""/>
        <dsp:cNvSpPr/>
      </dsp:nvSpPr>
      <dsp:spPr>
        <a:xfrm>
          <a:off x="3093980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 err="1">
              <a:solidFill>
                <a:sysClr val="windowText" lastClr="000000"/>
              </a:solidFill>
            </a:rPr>
            <a:t>Ohua</a:t>
          </a:r>
          <a:r>
            <a:rPr lang="en-GB" sz="1300" b="0" kern="1200" dirty="0">
              <a:solidFill>
                <a:sysClr val="windowText" lastClr="000000"/>
              </a:solidFill>
            </a:rPr>
            <a:t> Compiled UDF</a:t>
          </a:r>
        </a:p>
      </dsp:txBody>
      <dsp:txXfrm>
        <a:off x="3405327" y="0"/>
        <a:ext cx="1094544" cy="622694"/>
      </dsp:txXfrm>
    </dsp:sp>
    <dsp:sp modelId="{514ADB3F-FBD2-A143-8DC4-C62B16BD28ED}">
      <dsp:nvSpPr>
        <dsp:cNvPr id="0" name=""/>
        <dsp:cNvSpPr/>
      </dsp:nvSpPr>
      <dsp:spPr>
        <a:xfrm>
          <a:off x="4639495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Query Elements in the UDF</a:t>
          </a:r>
        </a:p>
      </dsp:txBody>
      <dsp:txXfrm>
        <a:off x="4950842" y="0"/>
        <a:ext cx="1094544" cy="6226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F15CC-09FD-9A48-8E54-C967A1AC94F7}">
      <dsp:nvSpPr>
        <dsp:cNvPr id="0" name=""/>
        <dsp:cNvSpPr/>
      </dsp:nvSpPr>
      <dsp:spPr>
        <a:xfrm>
          <a:off x="0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UDF State Design</a:t>
          </a:r>
        </a:p>
      </dsp:txBody>
      <dsp:txXfrm>
        <a:off x="311347" y="0"/>
        <a:ext cx="1094544" cy="622694"/>
      </dsp:txXfrm>
    </dsp:sp>
    <dsp:sp modelId="{0D0CAAA3-1283-584D-AB4B-13519C025455}">
      <dsp:nvSpPr>
        <dsp:cNvPr id="0" name=""/>
        <dsp:cNvSpPr/>
      </dsp:nvSpPr>
      <dsp:spPr>
        <a:xfrm>
          <a:off x="1548465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Integrate into Partial State</a:t>
          </a:r>
        </a:p>
      </dsp:txBody>
      <dsp:txXfrm>
        <a:off x="1859812" y="0"/>
        <a:ext cx="1094544" cy="622694"/>
      </dsp:txXfrm>
    </dsp:sp>
    <dsp:sp modelId="{9FB36F28-E15F-7A43-94FC-1D7E7618B9C3}">
      <dsp:nvSpPr>
        <dsp:cNvPr id="0" name=""/>
        <dsp:cNvSpPr/>
      </dsp:nvSpPr>
      <dsp:spPr>
        <a:xfrm>
          <a:off x="3093980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 err="1">
              <a:solidFill>
                <a:sysClr val="windowText" lastClr="000000"/>
              </a:solidFill>
            </a:rPr>
            <a:t>Ohua</a:t>
          </a:r>
          <a:r>
            <a:rPr lang="en-GB" sz="1300" b="0" kern="1200" dirty="0">
              <a:solidFill>
                <a:sysClr val="windowText" lastClr="000000"/>
              </a:solidFill>
            </a:rPr>
            <a:t> Compiled UDF</a:t>
          </a:r>
        </a:p>
      </dsp:txBody>
      <dsp:txXfrm>
        <a:off x="3405327" y="0"/>
        <a:ext cx="1094544" cy="622694"/>
      </dsp:txXfrm>
    </dsp:sp>
    <dsp:sp modelId="{514ADB3F-FBD2-A143-8DC4-C62B16BD28ED}">
      <dsp:nvSpPr>
        <dsp:cNvPr id="0" name=""/>
        <dsp:cNvSpPr/>
      </dsp:nvSpPr>
      <dsp:spPr>
        <a:xfrm>
          <a:off x="4639495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Query Elements in the UDF</a:t>
          </a:r>
        </a:p>
      </dsp:txBody>
      <dsp:txXfrm>
        <a:off x="4950842" y="0"/>
        <a:ext cx="1094544" cy="622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F15CC-09FD-9A48-8E54-C967A1AC94F7}">
      <dsp:nvSpPr>
        <dsp:cNvPr id="0" name=""/>
        <dsp:cNvSpPr/>
      </dsp:nvSpPr>
      <dsp:spPr>
        <a:xfrm>
          <a:off x="0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Incremental Computation</a:t>
          </a:r>
        </a:p>
      </dsp:txBody>
      <dsp:txXfrm>
        <a:off x="311347" y="0"/>
        <a:ext cx="1094544" cy="622694"/>
      </dsp:txXfrm>
    </dsp:sp>
    <dsp:sp modelId="{0D0CAAA3-1283-584D-AB4B-13519C025455}">
      <dsp:nvSpPr>
        <dsp:cNvPr id="0" name=""/>
        <dsp:cNvSpPr/>
      </dsp:nvSpPr>
      <dsp:spPr>
        <a:xfrm>
          <a:off x="1548465" y="0"/>
          <a:ext cx="1717238" cy="62269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State Management</a:t>
          </a:r>
        </a:p>
      </dsp:txBody>
      <dsp:txXfrm>
        <a:off x="1859812" y="0"/>
        <a:ext cx="1094544" cy="622694"/>
      </dsp:txXfrm>
    </dsp:sp>
    <dsp:sp modelId="{9FB36F28-E15F-7A43-94FC-1D7E7618B9C3}">
      <dsp:nvSpPr>
        <dsp:cNvPr id="0" name=""/>
        <dsp:cNvSpPr/>
      </dsp:nvSpPr>
      <dsp:spPr>
        <a:xfrm>
          <a:off x="3093980" y="0"/>
          <a:ext cx="1717238" cy="62269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Operator Generation</a:t>
          </a:r>
        </a:p>
      </dsp:txBody>
      <dsp:txXfrm>
        <a:off x="3405327" y="0"/>
        <a:ext cx="1094544" cy="622694"/>
      </dsp:txXfrm>
    </dsp:sp>
    <dsp:sp modelId="{B10301FA-A7AA-A340-A814-362A37934C34}">
      <dsp:nvSpPr>
        <dsp:cNvPr id="0" name=""/>
        <dsp:cNvSpPr/>
      </dsp:nvSpPr>
      <dsp:spPr>
        <a:xfrm>
          <a:off x="4639495" y="0"/>
          <a:ext cx="1717238" cy="62269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Control Flow Representation</a:t>
          </a:r>
        </a:p>
      </dsp:txBody>
      <dsp:txXfrm>
        <a:off x="4950842" y="0"/>
        <a:ext cx="1094544" cy="622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F15CC-09FD-9A48-8E54-C967A1AC94F7}">
      <dsp:nvSpPr>
        <dsp:cNvPr id="0" name=""/>
        <dsp:cNvSpPr/>
      </dsp:nvSpPr>
      <dsp:spPr>
        <a:xfrm>
          <a:off x="0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Incremental Computation</a:t>
          </a:r>
        </a:p>
      </dsp:txBody>
      <dsp:txXfrm>
        <a:off x="311347" y="0"/>
        <a:ext cx="1094544" cy="622694"/>
      </dsp:txXfrm>
    </dsp:sp>
    <dsp:sp modelId="{0D0CAAA3-1283-584D-AB4B-13519C025455}">
      <dsp:nvSpPr>
        <dsp:cNvPr id="0" name=""/>
        <dsp:cNvSpPr/>
      </dsp:nvSpPr>
      <dsp:spPr>
        <a:xfrm>
          <a:off x="1548465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State Management</a:t>
          </a:r>
        </a:p>
      </dsp:txBody>
      <dsp:txXfrm>
        <a:off x="1859812" y="0"/>
        <a:ext cx="1094544" cy="622694"/>
      </dsp:txXfrm>
    </dsp:sp>
    <dsp:sp modelId="{9FB36F28-E15F-7A43-94FC-1D7E7618B9C3}">
      <dsp:nvSpPr>
        <dsp:cNvPr id="0" name=""/>
        <dsp:cNvSpPr/>
      </dsp:nvSpPr>
      <dsp:spPr>
        <a:xfrm>
          <a:off x="3093980" y="0"/>
          <a:ext cx="1717238" cy="62269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Operator Generation</a:t>
          </a:r>
        </a:p>
      </dsp:txBody>
      <dsp:txXfrm>
        <a:off x="3405327" y="0"/>
        <a:ext cx="1094544" cy="622694"/>
      </dsp:txXfrm>
    </dsp:sp>
    <dsp:sp modelId="{B10301FA-A7AA-A340-A814-362A37934C34}">
      <dsp:nvSpPr>
        <dsp:cNvPr id="0" name=""/>
        <dsp:cNvSpPr/>
      </dsp:nvSpPr>
      <dsp:spPr>
        <a:xfrm>
          <a:off x="4639495" y="0"/>
          <a:ext cx="1717238" cy="62269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Control Flow Representation</a:t>
          </a:r>
        </a:p>
      </dsp:txBody>
      <dsp:txXfrm>
        <a:off x="4950842" y="0"/>
        <a:ext cx="1094544" cy="622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F15CC-09FD-9A48-8E54-C967A1AC94F7}">
      <dsp:nvSpPr>
        <dsp:cNvPr id="0" name=""/>
        <dsp:cNvSpPr/>
      </dsp:nvSpPr>
      <dsp:spPr>
        <a:xfrm>
          <a:off x="0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Incremental Computation</a:t>
          </a:r>
        </a:p>
      </dsp:txBody>
      <dsp:txXfrm>
        <a:off x="311347" y="0"/>
        <a:ext cx="1094544" cy="622694"/>
      </dsp:txXfrm>
    </dsp:sp>
    <dsp:sp modelId="{0D0CAAA3-1283-584D-AB4B-13519C025455}">
      <dsp:nvSpPr>
        <dsp:cNvPr id="0" name=""/>
        <dsp:cNvSpPr/>
      </dsp:nvSpPr>
      <dsp:spPr>
        <a:xfrm>
          <a:off x="1548465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State Management</a:t>
          </a:r>
        </a:p>
      </dsp:txBody>
      <dsp:txXfrm>
        <a:off x="1859812" y="0"/>
        <a:ext cx="1094544" cy="622694"/>
      </dsp:txXfrm>
    </dsp:sp>
    <dsp:sp modelId="{9FB36F28-E15F-7A43-94FC-1D7E7618B9C3}">
      <dsp:nvSpPr>
        <dsp:cNvPr id="0" name=""/>
        <dsp:cNvSpPr/>
      </dsp:nvSpPr>
      <dsp:spPr>
        <a:xfrm>
          <a:off x="3093980" y="0"/>
          <a:ext cx="1717238" cy="622694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Operator Generation</a:t>
          </a:r>
        </a:p>
      </dsp:txBody>
      <dsp:txXfrm>
        <a:off x="3405327" y="0"/>
        <a:ext cx="1094544" cy="622694"/>
      </dsp:txXfrm>
    </dsp:sp>
    <dsp:sp modelId="{B10301FA-A7AA-A340-A814-362A37934C34}">
      <dsp:nvSpPr>
        <dsp:cNvPr id="0" name=""/>
        <dsp:cNvSpPr/>
      </dsp:nvSpPr>
      <dsp:spPr>
        <a:xfrm>
          <a:off x="4639495" y="0"/>
          <a:ext cx="1717238" cy="62269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Control Flow Representation</a:t>
          </a:r>
        </a:p>
      </dsp:txBody>
      <dsp:txXfrm>
        <a:off x="4950842" y="0"/>
        <a:ext cx="1094544" cy="622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F15CC-09FD-9A48-8E54-C967A1AC94F7}">
      <dsp:nvSpPr>
        <dsp:cNvPr id="0" name=""/>
        <dsp:cNvSpPr/>
      </dsp:nvSpPr>
      <dsp:spPr>
        <a:xfrm>
          <a:off x="0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Incremental Computation</a:t>
          </a:r>
        </a:p>
      </dsp:txBody>
      <dsp:txXfrm>
        <a:off x="311347" y="0"/>
        <a:ext cx="1094544" cy="622694"/>
      </dsp:txXfrm>
    </dsp:sp>
    <dsp:sp modelId="{0D0CAAA3-1283-584D-AB4B-13519C025455}">
      <dsp:nvSpPr>
        <dsp:cNvPr id="0" name=""/>
        <dsp:cNvSpPr/>
      </dsp:nvSpPr>
      <dsp:spPr>
        <a:xfrm>
          <a:off x="1548465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State Management</a:t>
          </a:r>
        </a:p>
      </dsp:txBody>
      <dsp:txXfrm>
        <a:off x="1859812" y="0"/>
        <a:ext cx="1094544" cy="622694"/>
      </dsp:txXfrm>
    </dsp:sp>
    <dsp:sp modelId="{9FB36F28-E15F-7A43-94FC-1D7E7618B9C3}">
      <dsp:nvSpPr>
        <dsp:cNvPr id="0" name=""/>
        <dsp:cNvSpPr/>
      </dsp:nvSpPr>
      <dsp:spPr>
        <a:xfrm>
          <a:off x="3093980" y="0"/>
          <a:ext cx="1717238" cy="622694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Operator Generation</a:t>
          </a:r>
        </a:p>
      </dsp:txBody>
      <dsp:txXfrm>
        <a:off x="3405327" y="0"/>
        <a:ext cx="1094544" cy="622694"/>
      </dsp:txXfrm>
    </dsp:sp>
    <dsp:sp modelId="{B10301FA-A7AA-A340-A814-362A37934C34}">
      <dsp:nvSpPr>
        <dsp:cNvPr id="0" name=""/>
        <dsp:cNvSpPr/>
      </dsp:nvSpPr>
      <dsp:spPr>
        <a:xfrm>
          <a:off x="4639495" y="0"/>
          <a:ext cx="1717238" cy="622694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Control Flow Representation</a:t>
          </a:r>
        </a:p>
      </dsp:txBody>
      <dsp:txXfrm>
        <a:off x="4950842" y="0"/>
        <a:ext cx="1094544" cy="622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F15CC-09FD-9A48-8E54-C967A1AC94F7}">
      <dsp:nvSpPr>
        <dsp:cNvPr id="0" name=""/>
        <dsp:cNvSpPr/>
      </dsp:nvSpPr>
      <dsp:spPr>
        <a:xfrm>
          <a:off x="0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Incremental Computation</a:t>
          </a:r>
        </a:p>
      </dsp:txBody>
      <dsp:txXfrm>
        <a:off x="311347" y="0"/>
        <a:ext cx="1094544" cy="622694"/>
      </dsp:txXfrm>
    </dsp:sp>
    <dsp:sp modelId="{0D0CAAA3-1283-584D-AB4B-13519C025455}">
      <dsp:nvSpPr>
        <dsp:cNvPr id="0" name=""/>
        <dsp:cNvSpPr/>
      </dsp:nvSpPr>
      <dsp:spPr>
        <a:xfrm>
          <a:off x="1548465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State Management</a:t>
          </a:r>
        </a:p>
      </dsp:txBody>
      <dsp:txXfrm>
        <a:off x="1859812" y="0"/>
        <a:ext cx="1094544" cy="622694"/>
      </dsp:txXfrm>
    </dsp:sp>
    <dsp:sp modelId="{9FB36F28-E15F-7A43-94FC-1D7E7618B9C3}">
      <dsp:nvSpPr>
        <dsp:cNvPr id="0" name=""/>
        <dsp:cNvSpPr/>
      </dsp:nvSpPr>
      <dsp:spPr>
        <a:xfrm>
          <a:off x="3093980" y="0"/>
          <a:ext cx="1717238" cy="622694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Operator Generation</a:t>
          </a:r>
        </a:p>
      </dsp:txBody>
      <dsp:txXfrm>
        <a:off x="3405327" y="0"/>
        <a:ext cx="1094544" cy="622694"/>
      </dsp:txXfrm>
    </dsp:sp>
    <dsp:sp modelId="{B10301FA-A7AA-A340-A814-362A37934C34}">
      <dsp:nvSpPr>
        <dsp:cNvPr id="0" name=""/>
        <dsp:cNvSpPr/>
      </dsp:nvSpPr>
      <dsp:spPr>
        <a:xfrm>
          <a:off x="4639495" y="0"/>
          <a:ext cx="1717238" cy="622694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Control Flow Representation</a:t>
          </a:r>
        </a:p>
      </dsp:txBody>
      <dsp:txXfrm>
        <a:off x="4950842" y="0"/>
        <a:ext cx="1094544" cy="6226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F15CC-09FD-9A48-8E54-C967A1AC94F7}">
      <dsp:nvSpPr>
        <dsp:cNvPr id="0" name=""/>
        <dsp:cNvSpPr/>
      </dsp:nvSpPr>
      <dsp:spPr>
        <a:xfrm>
          <a:off x="0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Incremental Computation</a:t>
          </a:r>
        </a:p>
      </dsp:txBody>
      <dsp:txXfrm>
        <a:off x="311347" y="0"/>
        <a:ext cx="1094544" cy="622694"/>
      </dsp:txXfrm>
    </dsp:sp>
    <dsp:sp modelId="{0D0CAAA3-1283-584D-AB4B-13519C025455}">
      <dsp:nvSpPr>
        <dsp:cNvPr id="0" name=""/>
        <dsp:cNvSpPr/>
      </dsp:nvSpPr>
      <dsp:spPr>
        <a:xfrm>
          <a:off x="1548465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State Management</a:t>
          </a:r>
        </a:p>
      </dsp:txBody>
      <dsp:txXfrm>
        <a:off x="1859812" y="0"/>
        <a:ext cx="1094544" cy="622694"/>
      </dsp:txXfrm>
    </dsp:sp>
    <dsp:sp modelId="{9FB36F28-E15F-7A43-94FC-1D7E7618B9C3}">
      <dsp:nvSpPr>
        <dsp:cNvPr id="0" name=""/>
        <dsp:cNvSpPr/>
      </dsp:nvSpPr>
      <dsp:spPr>
        <a:xfrm>
          <a:off x="3093980" y="0"/>
          <a:ext cx="1717238" cy="622694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Operator Generation</a:t>
          </a:r>
        </a:p>
      </dsp:txBody>
      <dsp:txXfrm>
        <a:off x="3405327" y="0"/>
        <a:ext cx="1094544" cy="622694"/>
      </dsp:txXfrm>
    </dsp:sp>
    <dsp:sp modelId="{B10301FA-A7AA-A340-A814-362A37934C34}">
      <dsp:nvSpPr>
        <dsp:cNvPr id="0" name=""/>
        <dsp:cNvSpPr/>
      </dsp:nvSpPr>
      <dsp:spPr>
        <a:xfrm>
          <a:off x="4639495" y="0"/>
          <a:ext cx="1717238" cy="622694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Control Flow Representation</a:t>
          </a:r>
        </a:p>
      </dsp:txBody>
      <dsp:txXfrm>
        <a:off x="4950842" y="0"/>
        <a:ext cx="1094544" cy="6226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F15CC-09FD-9A48-8E54-C967A1AC94F7}">
      <dsp:nvSpPr>
        <dsp:cNvPr id="0" name=""/>
        <dsp:cNvSpPr/>
      </dsp:nvSpPr>
      <dsp:spPr>
        <a:xfrm>
          <a:off x="0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Incremental Computation</a:t>
          </a:r>
        </a:p>
      </dsp:txBody>
      <dsp:txXfrm>
        <a:off x="311347" y="0"/>
        <a:ext cx="1094544" cy="622694"/>
      </dsp:txXfrm>
    </dsp:sp>
    <dsp:sp modelId="{0D0CAAA3-1283-584D-AB4B-13519C025455}">
      <dsp:nvSpPr>
        <dsp:cNvPr id="0" name=""/>
        <dsp:cNvSpPr/>
      </dsp:nvSpPr>
      <dsp:spPr>
        <a:xfrm>
          <a:off x="1548465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State Management</a:t>
          </a:r>
        </a:p>
      </dsp:txBody>
      <dsp:txXfrm>
        <a:off x="1859812" y="0"/>
        <a:ext cx="1094544" cy="622694"/>
      </dsp:txXfrm>
    </dsp:sp>
    <dsp:sp modelId="{9FB36F28-E15F-7A43-94FC-1D7E7618B9C3}">
      <dsp:nvSpPr>
        <dsp:cNvPr id="0" name=""/>
        <dsp:cNvSpPr/>
      </dsp:nvSpPr>
      <dsp:spPr>
        <a:xfrm>
          <a:off x="3093980" y="0"/>
          <a:ext cx="1717238" cy="622694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Operator Generation</a:t>
          </a:r>
        </a:p>
      </dsp:txBody>
      <dsp:txXfrm>
        <a:off x="3405327" y="0"/>
        <a:ext cx="1094544" cy="622694"/>
      </dsp:txXfrm>
    </dsp:sp>
    <dsp:sp modelId="{B10301FA-A7AA-A340-A814-362A37934C34}">
      <dsp:nvSpPr>
        <dsp:cNvPr id="0" name=""/>
        <dsp:cNvSpPr/>
      </dsp:nvSpPr>
      <dsp:spPr>
        <a:xfrm>
          <a:off x="4639495" y="0"/>
          <a:ext cx="1717238" cy="622694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Control Flow Representation</a:t>
          </a:r>
        </a:p>
      </dsp:txBody>
      <dsp:txXfrm>
        <a:off x="4950842" y="0"/>
        <a:ext cx="1094544" cy="6226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F15CC-09FD-9A48-8E54-C967A1AC94F7}">
      <dsp:nvSpPr>
        <dsp:cNvPr id="0" name=""/>
        <dsp:cNvSpPr/>
      </dsp:nvSpPr>
      <dsp:spPr>
        <a:xfrm>
          <a:off x="0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UDF State Design</a:t>
          </a:r>
        </a:p>
      </dsp:txBody>
      <dsp:txXfrm>
        <a:off x="311347" y="0"/>
        <a:ext cx="1094544" cy="622694"/>
      </dsp:txXfrm>
    </dsp:sp>
    <dsp:sp modelId="{0D0CAAA3-1283-584D-AB4B-13519C025455}">
      <dsp:nvSpPr>
        <dsp:cNvPr id="0" name=""/>
        <dsp:cNvSpPr/>
      </dsp:nvSpPr>
      <dsp:spPr>
        <a:xfrm>
          <a:off x="1548465" y="0"/>
          <a:ext cx="1717238" cy="622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Integrate into Partial State</a:t>
          </a:r>
        </a:p>
      </dsp:txBody>
      <dsp:txXfrm>
        <a:off x="1859812" y="0"/>
        <a:ext cx="1094544" cy="622694"/>
      </dsp:txXfrm>
    </dsp:sp>
    <dsp:sp modelId="{9FB36F28-E15F-7A43-94FC-1D7E7618B9C3}">
      <dsp:nvSpPr>
        <dsp:cNvPr id="0" name=""/>
        <dsp:cNvSpPr/>
      </dsp:nvSpPr>
      <dsp:spPr>
        <a:xfrm>
          <a:off x="3093980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 err="1">
              <a:solidFill>
                <a:sysClr val="windowText" lastClr="000000"/>
              </a:solidFill>
            </a:rPr>
            <a:t>Ohua</a:t>
          </a:r>
          <a:r>
            <a:rPr lang="en-GB" sz="1300" b="0" kern="1200" dirty="0">
              <a:solidFill>
                <a:sysClr val="windowText" lastClr="000000"/>
              </a:solidFill>
            </a:rPr>
            <a:t> Compiled UDF</a:t>
          </a:r>
        </a:p>
      </dsp:txBody>
      <dsp:txXfrm>
        <a:off x="3405327" y="0"/>
        <a:ext cx="1094544" cy="622694"/>
      </dsp:txXfrm>
    </dsp:sp>
    <dsp:sp modelId="{514ADB3F-FBD2-A143-8DC4-C62B16BD28ED}">
      <dsp:nvSpPr>
        <dsp:cNvPr id="0" name=""/>
        <dsp:cNvSpPr/>
      </dsp:nvSpPr>
      <dsp:spPr>
        <a:xfrm>
          <a:off x="4639495" y="0"/>
          <a:ext cx="1717238" cy="622694"/>
        </a:xfrm>
        <a:prstGeom prst="chevron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ysClr val="windowText" lastClr="000000"/>
              </a:solidFill>
            </a:rPr>
            <a:t>Query Elements in the UDF</a:t>
          </a:r>
        </a:p>
      </dsp:txBody>
      <dsp:txXfrm>
        <a:off x="4950842" y="0"/>
        <a:ext cx="1094544" cy="622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06B0E0F-0591-4AC5-B031-25803E18640D}" type="datetimeFigureOut">
              <a:rPr lang="de-DE"/>
              <a:pPr>
                <a:defRPr/>
              </a:pPr>
              <a:t>12.12.19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EA24F55-777E-4E3F-A2EA-CF19629F41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260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616EDD-9E62-4560-AB9D-EBF97163CE5E}" type="datetimeFigureOut">
              <a:rPr lang="de-DE"/>
              <a:pPr>
                <a:defRPr/>
              </a:pPr>
              <a:t>12.12.19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B07F09-2E78-4401-8456-77BCAA34158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321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07F09-2E78-4401-8456-77BCAA34158E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555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Dataflow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Materialized 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Partial State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Fast reads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For Websites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Has no UDF support (yet)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07F09-2E78-4401-8456-77BCAA34158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11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Evicted upstream means evicted downstream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07F09-2E78-4401-8456-77BCAA34158E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83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07F09-2E78-4401-8456-77BCAA34158E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5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650" y="1270000"/>
            <a:ext cx="7632700" cy="1727200"/>
          </a:xfrm>
          <a:prstGeom prst="rect">
            <a:avLst/>
          </a:prstGeom>
        </p:spPr>
        <p:txBody>
          <a:bodyPr lIns="91399" tIns="45702" rIns="35982" bIns="45702"/>
          <a:lstStyle>
            <a:lvl1pPr algn="l" defTabSz="2968782" rtl="0" eaLnBrk="1" latinLnBrk="0" hangingPunct="1">
              <a:spcBef>
                <a:spcPct val="0"/>
              </a:spcBef>
              <a:buNone/>
              <a:defRPr lang="en-US" sz="9600" kern="1200" dirty="0">
                <a:solidFill>
                  <a:srgbClr val="265E87"/>
                </a:solidFill>
                <a:latin typeface="DIN-Bol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800" noProof="0">
              <a:latin typeface="Tw Cen MT"/>
              <a:cs typeface="Tw Cen MT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755650" y="1347614"/>
            <a:ext cx="7869486" cy="857250"/>
          </a:xfrm>
          <a:prstGeom prst="rect">
            <a:avLst/>
          </a:prstGeom>
        </p:spPr>
        <p:txBody>
          <a:bodyPr/>
          <a:lstStyle>
            <a:lvl1pPr algn="l">
              <a:defRPr lang="en-US" sz="4800" b="1" kern="1200" dirty="0" smtClean="0">
                <a:solidFill>
                  <a:srgbClr val="265E87"/>
                </a:solidFill>
                <a:latin typeface="Tw Cen MT"/>
                <a:ea typeface="Verdana" pitchFamily="34" charset="0"/>
                <a:cs typeface="Tw Cen M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800" noProof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100392" y="4083918"/>
            <a:ext cx="936104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755577" y="2355726"/>
            <a:ext cx="4608512" cy="1944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2"/>
                </a:solidFill>
                <a:latin typeface="Tw Cen MT"/>
                <a:cs typeface="Tw Cen MT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6" y="4589463"/>
            <a:ext cx="24876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0"/>
          <p:cNvSpPr/>
          <p:nvPr/>
        </p:nvSpPr>
        <p:spPr>
          <a:xfrm>
            <a:off x="179388" y="4371975"/>
            <a:ext cx="8785225" cy="647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02" rIns="91399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sng" noProof="0">
              <a:solidFill>
                <a:schemeClr val="bg1">
                  <a:lumMod val="85000"/>
                </a:schemeClr>
              </a:solidFill>
              <a:latin typeface="Tw Cen MT"/>
              <a:cs typeface="Tw Cen MT"/>
            </a:endParaRPr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4567238"/>
            <a:ext cx="1711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4567238"/>
            <a:ext cx="5476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4538663"/>
            <a:ext cx="1163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4460875"/>
            <a:ext cx="11334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6" y="4594798"/>
            <a:ext cx="1854325" cy="31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2014_01_20-Logo_Compiler_Construction-20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8"/>
            <a:ext cx="1841629" cy="61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8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95288" y="195486"/>
            <a:ext cx="5256832" cy="504825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de-DE" sz="2400" b="1" kern="1200" dirty="0" smtClean="0">
                <a:solidFill>
                  <a:srgbClr val="265E87"/>
                </a:solidFill>
                <a:latin typeface="Tw Cen MT"/>
                <a:ea typeface="+mn-ea"/>
                <a:cs typeface="Tw Cen MT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noProof="0"/>
              <a:t>Textmasterformat bearbeiten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95288" y="915566"/>
            <a:ext cx="8569325" cy="3743994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0"/>
              </a:spcBef>
              <a:buClr>
                <a:schemeClr val="tx2"/>
              </a:buClr>
              <a:buSzPct val="80000"/>
              <a:buFont typeface="Wingdings" charset="2"/>
              <a:buChar char="q"/>
              <a:defRPr sz="2000">
                <a:latin typeface="Tw Cen MT"/>
                <a:cs typeface="Tw Cen MT"/>
              </a:defRPr>
            </a:lvl1pPr>
            <a:lvl2pPr marL="742950" indent="-285750">
              <a:buClr>
                <a:schemeClr val="accent6"/>
              </a:buClr>
              <a:buSzPct val="80000"/>
              <a:buFont typeface="Wingdings" charset="2"/>
              <a:buChar char="q"/>
              <a:defRPr sz="1800">
                <a:latin typeface="Tw Cen MT"/>
                <a:cs typeface="Tw Cen MT"/>
              </a:defRPr>
            </a:lvl2pPr>
            <a:lvl3pPr marL="1143000" indent="-228600"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latin typeface="Tw Cen MT"/>
                <a:cs typeface="Tw Cen MT"/>
              </a:defRPr>
            </a:lvl3pPr>
            <a:lvl4pPr marL="1600200" indent="-228600">
              <a:buClr>
                <a:schemeClr val="accent5"/>
              </a:buClr>
              <a:buSzPct val="120000"/>
              <a:buFont typeface="Wingdings" charset="2"/>
              <a:buChar char="§"/>
              <a:defRPr sz="1400">
                <a:latin typeface="Tw Cen MT"/>
                <a:cs typeface="Tw Cen MT"/>
              </a:defRPr>
            </a:lvl4pPr>
            <a:lvl5pPr marL="2057400" indent="-228600">
              <a:buClr>
                <a:schemeClr val="accent4"/>
              </a:buClr>
              <a:buSzPct val="120000"/>
              <a:buFont typeface="Wingdings" charset="2"/>
              <a:buChar char="§"/>
              <a:defRPr sz="1400">
                <a:latin typeface="Tw Cen MT"/>
                <a:cs typeface="Tw Cen M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788" y="4714542"/>
            <a:ext cx="504056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265E87"/>
                </a:solidFill>
                <a:latin typeface="Tw Cen MT"/>
                <a:cs typeface="Tw Cen MT"/>
              </a:defRPr>
            </a:lvl1pPr>
          </a:lstStyle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8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5"/>
          <p:cNvSpPr>
            <a:spLocks noGrp="1"/>
          </p:cNvSpPr>
          <p:nvPr>
            <p:ph sz="quarter" idx="14"/>
          </p:nvPr>
        </p:nvSpPr>
        <p:spPr>
          <a:xfrm>
            <a:off x="395289" y="915988"/>
            <a:ext cx="4320728" cy="3743994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0"/>
              </a:spcBef>
              <a:buClr>
                <a:schemeClr val="tx2"/>
              </a:buClr>
              <a:buSzPct val="80000"/>
              <a:buFont typeface="Wingdings" charset="2"/>
              <a:buChar char="q"/>
              <a:defRPr sz="2000">
                <a:latin typeface="Tw Cen MT"/>
                <a:cs typeface="Tw Cen MT"/>
              </a:defRPr>
            </a:lvl1pPr>
            <a:lvl2pPr marL="742950" indent="-285750">
              <a:buClr>
                <a:schemeClr val="accent6"/>
              </a:buClr>
              <a:buSzPct val="80000"/>
              <a:buFont typeface="Wingdings" charset="2"/>
              <a:buChar char="q"/>
              <a:defRPr sz="1800">
                <a:latin typeface="Tw Cen MT"/>
                <a:cs typeface="Tw Cen MT"/>
              </a:defRPr>
            </a:lvl2pPr>
            <a:lvl3pPr marL="1143000" indent="-228600"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latin typeface="Tw Cen MT"/>
                <a:cs typeface="Tw Cen MT"/>
              </a:defRPr>
            </a:lvl3pPr>
            <a:lvl4pPr marL="1600200" indent="-228600">
              <a:buClr>
                <a:schemeClr val="accent5"/>
              </a:buClr>
              <a:buSzPct val="120000"/>
              <a:buFont typeface="Wingdings" charset="2"/>
              <a:buChar char="§"/>
              <a:defRPr sz="1400">
                <a:latin typeface="Tw Cen MT"/>
                <a:cs typeface="Tw Cen MT"/>
              </a:defRPr>
            </a:lvl4pPr>
            <a:lvl5pPr marL="2057400" indent="-228600">
              <a:buClr>
                <a:schemeClr val="accent4"/>
              </a:buClr>
              <a:buSzPct val="120000"/>
              <a:buFont typeface="Wingdings" charset="2"/>
              <a:buChar char="§"/>
              <a:defRPr sz="1400">
                <a:latin typeface="Tw Cen MT"/>
                <a:cs typeface="Tw Cen M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ntent Placeholder 15"/>
          <p:cNvSpPr>
            <a:spLocks noGrp="1"/>
          </p:cNvSpPr>
          <p:nvPr>
            <p:ph sz="quarter" idx="15"/>
          </p:nvPr>
        </p:nvSpPr>
        <p:spPr>
          <a:xfrm>
            <a:off x="4716016" y="915988"/>
            <a:ext cx="4248597" cy="3743994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0"/>
              </a:spcBef>
              <a:buClr>
                <a:schemeClr val="tx2"/>
              </a:buClr>
              <a:buSzPct val="80000"/>
              <a:buFont typeface="Wingdings" charset="2"/>
              <a:buChar char="q"/>
              <a:defRPr sz="2000">
                <a:latin typeface="Tw Cen MT"/>
                <a:cs typeface="Tw Cen MT"/>
              </a:defRPr>
            </a:lvl1pPr>
            <a:lvl2pPr marL="742950" indent="-285750">
              <a:buClr>
                <a:schemeClr val="accent6"/>
              </a:buClr>
              <a:buSzPct val="80000"/>
              <a:buFont typeface="Wingdings" charset="2"/>
              <a:buChar char="q"/>
              <a:defRPr sz="1800">
                <a:latin typeface="Tw Cen MT"/>
                <a:cs typeface="Tw Cen MT"/>
              </a:defRPr>
            </a:lvl2pPr>
            <a:lvl3pPr marL="1143000" indent="-228600">
              <a:buClr>
                <a:schemeClr val="accent3"/>
              </a:buClr>
              <a:buSzPct val="120000"/>
              <a:buFont typeface="Wingdings" charset="2"/>
              <a:buChar char="§"/>
              <a:defRPr sz="1600">
                <a:latin typeface="Tw Cen MT"/>
                <a:cs typeface="Tw Cen MT"/>
              </a:defRPr>
            </a:lvl3pPr>
            <a:lvl4pPr marL="1600200" indent="-228600">
              <a:buClr>
                <a:schemeClr val="accent5"/>
              </a:buClr>
              <a:buSzPct val="120000"/>
              <a:buFont typeface="Wingdings" charset="2"/>
              <a:buChar char="§"/>
              <a:defRPr sz="1400">
                <a:latin typeface="Tw Cen MT"/>
                <a:cs typeface="Tw Cen MT"/>
              </a:defRPr>
            </a:lvl4pPr>
            <a:lvl5pPr marL="2057400" indent="-228600">
              <a:buClr>
                <a:schemeClr val="accent4"/>
              </a:buClr>
              <a:buSzPct val="120000"/>
              <a:buFont typeface="Wingdings" charset="2"/>
              <a:buChar char="§"/>
              <a:defRPr sz="1400">
                <a:latin typeface="Tw Cen MT"/>
                <a:cs typeface="Tw Cen M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395288" y="195486"/>
            <a:ext cx="5544864" cy="504825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de-DE" sz="2400" b="1" kern="1200" dirty="0" smtClean="0">
                <a:solidFill>
                  <a:srgbClr val="265E87"/>
                </a:solidFill>
                <a:latin typeface="Tw Cen MT"/>
                <a:ea typeface="+mn-ea"/>
                <a:cs typeface="Tw Cen MT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788" y="4714542"/>
            <a:ext cx="504056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265E87"/>
                </a:solidFill>
                <a:latin typeface="Tw Cen MT"/>
                <a:cs typeface="Tw Cen MT"/>
              </a:defRPr>
            </a:lvl1pPr>
          </a:lstStyle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5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95288" y="195486"/>
            <a:ext cx="5616872" cy="504825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de-DE" sz="2400" b="1" kern="1200" dirty="0" smtClean="0">
                <a:solidFill>
                  <a:srgbClr val="265E87"/>
                </a:solidFill>
                <a:latin typeface="Tw Cen MT"/>
                <a:ea typeface="+mn-ea"/>
                <a:cs typeface="Tw Cen MT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073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650" y="1270000"/>
            <a:ext cx="7632700" cy="1727200"/>
          </a:xfrm>
          <a:prstGeom prst="rect">
            <a:avLst/>
          </a:prstGeom>
        </p:spPr>
        <p:txBody>
          <a:bodyPr lIns="91399" tIns="45702" rIns="35982" bIns="45702"/>
          <a:lstStyle>
            <a:lvl1pPr algn="l" defTabSz="2968782" rtl="0" eaLnBrk="1" latinLnBrk="0" hangingPunct="1">
              <a:spcBef>
                <a:spcPct val="0"/>
              </a:spcBef>
              <a:buNone/>
              <a:defRPr lang="en-US" sz="9600" kern="1200" dirty="0">
                <a:solidFill>
                  <a:srgbClr val="265E87"/>
                </a:solidFill>
                <a:latin typeface="DIN-Bol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800" noProof="0">
              <a:latin typeface="Tw Cen MT"/>
              <a:cs typeface="Tw Cen MT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755650" y="1419622"/>
            <a:ext cx="7869486" cy="857250"/>
          </a:xfrm>
          <a:prstGeom prst="rect">
            <a:avLst/>
          </a:prstGeom>
        </p:spPr>
        <p:txBody>
          <a:bodyPr/>
          <a:lstStyle>
            <a:lvl1pPr algn="l">
              <a:defRPr lang="en-US" sz="4800" b="1" kern="1200" dirty="0" smtClean="0">
                <a:solidFill>
                  <a:srgbClr val="E87B14"/>
                </a:solidFill>
                <a:latin typeface="Tw Cen MT"/>
                <a:ea typeface="Verdana" pitchFamily="34" charset="0"/>
                <a:cs typeface="Tw Cen M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800" noProof="0" dirty="0"/>
          </a:p>
        </p:txBody>
      </p:sp>
      <p:sp>
        <p:nvSpPr>
          <p:cNvPr id="14" name="Content Placeholder 15"/>
          <p:cNvSpPr>
            <a:spLocks noGrp="1"/>
          </p:cNvSpPr>
          <p:nvPr>
            <p:ph sz="quarter" idx="14"/>
          </p:nvPr>
        </p:nvSpPr>
        <p:spPr>
          <a:xfrm>
            <a:off x="2267745" y="2355726"/>
            <a:ext cx="5256584" cy="2304256"/>
          </a:xfrm>
          <a:prstGeom prst="rect">
            <a:avLst/>
          </a:prstGeom>
        </p:spPr>
        <p:txBody>
          <a:bodyPr vert="horz"/>
          <a:lstStyle>
            <a:lvl1pPr marL="342900" indent="-342900">
              <a:spcBef>
                <a:spcPts val="0"/>
              </a:spcBef>
              <a:buClr>
                <a:schemeClr val="tx2"/>
              </a:buClr>
              <a:buSzPct val="80000"/>
              <a:buFont typeface="Wingdings" charset="2"/>
              <a:buChar char="q"/>
              <a:defRPr sz="2400">
                <a:latin typeface="Tw Cen MT"/>
                <a:cs typeface="Tw Cen MT"/>
              </a:defRPr>
            </a:lvl1pPr>
            <a:lvl2pPr marL="742950" indent="-285750">
              <a:buClr>
                <a:schemeClr val="accent6"/>
              </a:buClr>
              <a:buSzPct val="80000"/>
              <a:buFont typeface="Wingdings" charset="2"/>
              <a:buChar char="q"/>
              <a:defRPr sz="2000">
                <a:latin typeface="Tw Cen MT"/>
                <a:cs typeface="Tw Cen MT"/>
              </a:defRPr>
            </a:lvl2pPr>
            <a:lvl3pPr marL="1143000" indent="-228600">
              <a:buClr>
                <a:schemeClr val="accent3"/>
              </a:buClr>
              <a:buSzPct val="120000"/>
              <a:buFont typeface="Wingdings" charset="2"/>
              <a:buChar char="§"/>
              <a:defRPr sz="1800">
                <a:latin typeface="Tw Cen MT"/>
                <a:cs typeface="Tw Cen MT"/>
              </a:defRPr>
            </a:lvl3pPr>
            <a:lvl4pPr marL="1600200" indent="-228600">
              <a:buClr>
                <a:schemeClr val="accent5"/>
              </a:buClr>
              <a:buSzPct val="120000"/>
              <a:buFont typeface="Wingdings" charset="2"/>
              <a:buChar char="§"/>
              <a:defRPr sz="1600">
                <a:latin typeface="Tw Cen MT"/>
                <a:cs typeface="Tw Cen MT"/>
              </a:defRPr>
            </a:lvl4pPr>
            <a:lvl5pPr marL="2057400" indent="-228600">
              <a:buClr>
                <a:schemeClr val="accent4"/>
              </a:buClr>
              <a:buSzPct val="120000"/>
              <a:buFont typeface="Wingdings" charset="2"/>
              <a:buChar char="§"/>
              <a:defRPr sz="1600">
                <a:latin typeface="Tw Cen MT"/>
                <a:cs typeface="Tw Cen M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987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95288" y="195486"/>
            <a:ext cx="5688880" cy="504825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de-DE" sz="2400" b="1" kern="1200" dirty="0" smtClean="0">
                <a:solidFill>
                  <a:srgbClr val="265E87"/>
                </a:solidFill>
                <a:latin typeface="Tw Cen MT"/>
                <a:ea typeface="+mn-ea"/>
                <a:cs typeface="Tw Cen MT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de-DE" sz="2400" kern="1200" dirty="0" smtClean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rgbClr val="265E87"/>
                </a:solidFill>
                <a:latin typeface="DIN-Bold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48082" y="2600550"/>
            <a:ext cx="720080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/>
              <a:cs typeface="Tw Cen M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893280" y="2594596"/>
            <a:ext cx="720080" cy="7200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/>
              <a:cs typeface="Tw Cen M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117416" y="2594596"/>
            <a:ext cx="720080" cy="7200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/>
              <a:cs typeface="Tw Cen M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413560" y="2594596"/>
            <a:ext cx="720080" cy="720080"/>
          </a:xfrm>
          <a:prstGeom prst="rect">
            <a:avLst/>
          </a:prstGeom>
          <a:solidFill>
            <a:srgbClr val="89C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/>
              <a:cs typeface="Tw Cen M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48082" y="1544538"/>
            <a:ext cx="720080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/>
              <a:cs typeface="Tw Cen M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893280" y="1538584"/>
            <a:ext cx="720080" cy="7200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/>
              <a:cs typeface="Tw Cen M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17416" y="1538584"/>
            <a:ext cx="720080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/>
              <a:cs typeface="Tw Cen M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413560" y="1538584"/>
            <a:ext cx="720080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w Cen MT"/>
              <a:cs typeface="Tw Cen MT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788" y="4714542"/>
            <a:ext cx="504056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265E87"/>
                </a:solidFill>
                <a:latin typeface="Tw Cen MT"/>
                <a:cs typeface="Tw Cen MT"/>
              </a:defRPr>
            </a:lvl1pPr>
          </a:lstStyle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2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-612576" y="-4124994"/>
            <a:ext cx="9492493" cy="211757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02" rIns="91399" bIns="45702" rtlCol="0" anchor="ctr"/>
          <a:lstStyle/>
          <a:p>
            <a:pPr algn="ctr"/>
            <a:endParaRPr lang="de-DE">
              <a:latin typeface="Tw Cen MT"/>
              <a:cs typeface="Tw Cen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388" y="0"/>
            <a:ext cx="8785225" cy="771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02" rIns="91399" bIns="45702" rtlCol="0" anchor="ctr"/>
          <a:lstStyle/>
          <a:p>
            <a:pPr algn="ctr"/>
            <a:r>
              <a:rPr lang="de-DE" dirty="0">
                <a:latin typeface="Tw Cen MT"/>
                <a:cs typeface="Tw Cen MT"/>
              </a:rPr>
              <a:t>     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123478"/>
            <a:ext cx="1111989" cy="58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8" t="33574" r="132" b="51917"/>
          <a:stretch/>
        </p:blipFill>
        <p:spPr>
          <a:xfrm>
            <a:off x="0" y="5020022"/>
            <a:ext cx="9144000" cy="123478"/>
          </a:xfrm>
          <a:prstGeom prst="rect">
            <a:avLst/>
          </a:prstGeom>
        </p:spPr>
      </p:pic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788" y="4714542"/>
            <a:ext cx="504056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265E87"/>
                </a:solidFill>
                <a:latin typeface="Tw Cen MT"/>
                <a:cs typeface="Tw Cen MT"/>
              </a:defRPr>
            </a:lvl1pPr>
          </a:lstStyle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 descr="2014_01_20-Logo_Compiler_Construction-20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660025"/>
            <a:ext cx="1083308" cy="35999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Tw Cen MT"/>
                <a:cs typeface="Tw Cen MT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7BA40F4-270A-7040-AD0A-63DAD313C27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56176" y="123478"/>
            <a:ext cx="1458643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1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49.svg"/><Relationship Id="rId7" Type="http://schemas.openxmlformats.org/officeDocument/2006/relationships/image" Target="../media/image3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0.png"/><Relationship Id="rId4" Type="http://schemas.openxmlformats.org/officeDocument/2006/relationships/image" Target="../media/image35.png"/><Relationship Id="rId9" Type="http://schemas.openxmlformats.org/officeDocument/2006/relationships/image" Target="../media/image4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53.svg"/><Relationship Id="rId7" Type="http://schemas.openxmlformats.org/officeDocument/2006/relationships/image" Target="../media/image4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11" Type="http://schemas.openxmlformats.org/officeDocument/2006/relationships/image" Target="../media/image56.svg"/><Relationship Id="rId5" Type="http://schemas.openxmlformats.org/officeDocument/2006/relationships/image" Target="../media/image48.png"/><Relationship Id="rId10" Type="http://schemas.openxmlformats.org/officeDocument/2006/relationships/image" Target="../media/image55.png"/><Relationship Id="rId4" Type="http://schemas.openxmlformats.org/officeDocument/2006/relationships/image" Target="../media/image54.svg"/><Relationship Id="rId9" Type="http://schemas.openxmlformats.org/officeDocument/2006/relationships/image" Target="../media/image4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9.sv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56.svg"/><Relationship Id="rId5" Type="http://schemas.openxmlformats.org/officeDocument/2006/relationships/image" Target="../media/image470.png"/><Relationship Id="rId10" Type="http://schemas.openxmlformats.org/officeDocument/2006/relationships/image" Target="../media/image55.png"/><Relationship Id="rId4" Type="http://schemas.openxmlformats.org/officeDocument/2006/relationships/image" Target="../media/image460.png"/><Relationship Id="rId9" Type="http://schemas.openxmlformats.org/officeDocument/2006/relationships/image" Target="../media/image54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sv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sv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/>
              <a:t>Ohua</a:t>
            </a:r>
            <a:r>
              <a:rPr lang="en-US" sz="3200" dirty="0"/>
              <a:t>-Powered, Semi-Transparent UDF’s in the Noria Database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By Justus Adam</a:t>
            </a:r>
          </a:p>
          <a:p>
            <a:endParaRPr lang="en-US" sz="1600" dirty="0"/>
          </a:p>
          <a:p>
            <a:r>
              <a:rPr lang="en-US" sz="1600" dirty="0"/>
              <a:t>Supervisor: </a:t>
            </a:r>
            <a:r>
              <a:rPr lang="en-US" sz="1600" u="sng" dirty="0"/>
              <a:t>Sebastian </a:t>
            </a:r>
            <a:r>
              <a:rPr lang="en-US" sz="1600" u="sng" dirty="0" err="1"/>
              <a:t>Ertel</a:t>
            </a:r>
            <a:r>
              <a:rPr lang="en-US" sz="1600" dirty="0"/>
              <a:t>, Dirk </a:t>
            </a:r>
            <a:r>
              <a:rPr lang="en-US" sz="1600" dirty="0" err="1"/>
              <a:t>Habich</a:t>
            </a:r>
            <a:r>
              <a:rPr lang="en-US" sz="1600" dirty="0"/>
              <a:t>, Malte Schwarzkopf and </a:t>
            </a:r>
            <a:r>
              <a:rPr lang="en-US" sz="1600" dirty="0" err="1"/>
              <a:t>Jerónimo</a:t>
            </a:r>
            <a:r>
              <a:rPr lang="en-US" sz="1600" dirty="0"/>
              <a:t> </a:t>
            </a:r>
            <a:r>
              <a:rPr lang="en-US" sz="1600" dirty="0" err="1"/>
              <a:t>Castrillón-Mazo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3216512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ED293E2-3B9B-FE47-B2BB-C8EB20AEA245}"/>
              </a:ext>
            </a:extLst>
          </p:cNvPr>
          <p:cNvSpPr/>
          <p:nvPr/>
        </p:nvSpPr>
        <p:spPr>
          <a:xfrm>
            <a:off x="6835735" y="2152563"/>
            <a:ext cx="1979629" cy="6127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/>
                <a:cs typeface="Tw Cen MT"/>
              </a:rPr>
              <a:t>?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014F837F-EDAB-7543-9E84-2B4401ED06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146257"/>
              </p:ext>
            </p:extLst>
          </p:nvPr>
        </p:nvGraphicFramePr>
        <p:xfrm>
          <a:off x="328636" y="2152563"/>
          <a:ext cx="6359684" cy="62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6AAFCF0B-70B4-F74C-8880-DD96C9E6D707}"/>
              </a:ext>
            </a:extLst>
          </p:cNvPr>
          <p:cNvSpPr/>
          <p:nvPr/>
        </p:nvSpPr>
        <p:spPr>
          <a:xfrm>
            <a:off x="244325" y="889133"/>
            <a:ext cx="1261746" cy="1055608"/>
          </a:xfrm>
          <a:prstGeom prst="wedgeRoundRectCallout">
            <a:avLst>
              <a:gd name="adj1" fmla="val -19980"/>
              <a:gd name="adj2" fmla="val 64550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Work in incremental materialized 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C27A88-969F-3142-96C9-E38F10284CE5}"/>
              </a:ext>
            </a:extLst>
          </p:cNvPr>
          <p:cNvSpPr txBox="1"/>
          <p:nvPr/>
        </p:nvSpPr>
        <p:spPr>
          <a:xfrm>
            <a:off x="1064961" y="3273406"/>
            <a:ext cx="1564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ST-UDF and UDA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56562B-57E7-AA41-B5C4-0FC57E3A68E7}"/>
              </a:ext>
            </a:extLst>
          </p:cNvPr>
          <p:cNvSpPr txBox="1"/>
          <p:nvPr/>
        </p:nvSpPr>
        <p:spPr>
          <a:xfrm>
            <a:off x="4721311" y="3280170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UDTF</a:t>
            </a:r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DBE2A527-CF68-D64C-84CB-61BA349E37CC}"/>
              </a:ext>
            </a:extLst>
          </p:cNvPr>
          <p:cNvSpPr/>
          <p:nvPr/>
        </p:nvSpPr>
        <p:spPr>
          <a:xfrm rot="5400000">
            <a:off x="1757146" y="1557232"/>
            <a:ext cx="170950" cy="2894667"/>
          </a:xfrm>
          <a:prstGeom prst="rightBracket">
            <a:avLst>
              <a:gd name="adj" fmla="val 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Bracket 20">
            <a:extLst>
              <a:ext uri="{FF2B5EF4-FFF2-40B4-BE49-F238E27FC236}">
                <a16:creationId xmlns:a16="http://schemas.microsoft.com/office/drawing/2014/main" id="{8F40A7EF-39D1-5545-970F-AEDBD12180D5}"/>
              </a:ext>
            </a:extLst>
          </p:cNvPr>
          <p:cNvSpPr/>
          <p:nvPr/>
        </p:nvSpPr>
        <p:spPr>
          <a:xfrm rot="5400000">
            <a:off x="4941369" y="1557233"/>
            <a:ext cx="170950" cy="2894667"/>
          </a:xfrm>
          <a:prstGeom prst="rightBracket">
            <a:avLst>
              <a:gd name="adj" fmla="val 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5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9611AC-A821-DF42-9033-4F7CF908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Incremental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ACE8B-2D13-3E41-BDF4-C0C5E1976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5B48C29-C659-4142-81B8-B325657461D0}"/>
              </a:ext>
            </a:extLst>
          </p:cNvPr>
          <p:cNvSpPr/>
          <p:nvPr/>
        </p:nvSpPr>
        <p:spPr>
          <a:xfrm>
            <a:off x="577583" y="954738"/>
            <a:ext cx="4176712" cy="1617012"/>
          </a:xfrm>
          <a:prstGeom prst="roundRect">
            <a:avLst>
              <a:gd name="adj" fmla="val 12768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numCol="2" rtlCol="0" anchor="t"/>
          <a:lstStyle/>
          <a:p>
            <a:pPr algn="ctr"/>
            <a:r>
              <a:rPr lang="en-GB" sz="1600" u="sng" dirty="0">
                <a:solidFill>
                  <a:schemeClr val="tx1"/>
                </a:solidFill>
                <a:latin typeface="Tw Cen MT"/>
                <a:cs typeface="Tw Cen MT"/>
              </a:rPr>
              <a:t>Simple Mat.</a:t>
            </a:r>
          </a:p>
          <a:p>
            <a:pPr algn="ctr"/>
            <a:endParaRPr lang="en-GB" sz="1100" u="sng" dirty="0">
              <a:solidFill>
                <a:schemeClr val="tx1"/>
              </a:solidFill>
              <a:latin typeface="Tw Cen MT"/>
              <a:cs typeface="Tw Cen 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Complete Recompute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Easy to build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Inefficient</a:t>
            </a:r>
            <a:endParaRPr lang="en-GB" sz="1600" dirty="0">
              <a:solidFill>
                <a:schemeClr val="tx1"/>
              </a:solidFill>
              <a:latin typeface="Tw Cen MT"/>
              <a:cs typeface="Tw Cen 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  <a:latin typeface="Tw Cen MT"/>
              <a:cs typeface="Tw Cen MT"/>
            </a:endParaRPr>
          </a:p>
          <a:p>
            <a:endParaRPr lang="en-GB" sz="1600" dirty="0">
              <a:solidFill>
                <a:schemeClr val="tx1"/>
              </a:solidFill>
              <a:latin typeface="Tw Cen MT"/>
              <a:cs typeface="Tw Cen MT"/>
            </a:endParaRPr>
          </a:p>
          <a:p>
            <a:endParaRPr lang="en-GB" sz="1600" dirty="0">
              <a:solidFill>
                <a:schemeClr val="tx1"/>
              </a:solidFill>
              <a:latin typeface="Tw Cen MT"/>
              <a:cs typeface="Tw Cen MT"/>
            </a:endParaRPr>
          </a:p>
          <a:p>
            <a:pPr algn="ctr"/>
            <a:r>
              <a:rPr lang="en-GB" sz="1600" u="sng" dirty="0">
                <a:solidFill>
                  <a:schemeClr val="tx1"/>
                </a:solidFill>
                <a:latin typeface="Tw Cen MT"/>
                <a:cs typeface="Tw Cen MT"/>
              </a:rPr>
              <a:t>Incremental Mat.</a:t>
            </a:r>
          </a:p>
          <a:p>
            <a:pPr algn="ctr"/>
            <a:endParaRPr lang="en-GB" sz="1100" u="sng" dirty="0">
              <a:solidFill>
                <a:schemeClr val="tx1"/>
              </a:solidFill>
              <a:latin typeface="Tw Cen MT"/>
              <a:cs typeface="Tw Cen 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Changes recompute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Difficult to build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Represented with inserts and deletes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266D6D1D-F509-9341-95D6-45CC2AD45B0E}"/>
              </a:ext>
            </a:extLst>
          </p:cNvPr>
          <p:cNvSpPr/>
          <p:nvPr/>
        </p:nvSpPr>
        <p:spPr>
          <a:xfrm>
            <a:off x="4925745" y="954738"/>
            <a:ext cx="2068830" cy="1234440"/>
          </a:xfrm>
          <a:prstGeom prst="wedgeRoundRectCallout">
            <a:avLst>
              <a:gd name="adj1" fmla="val -82711"/>
              <a:gd name="adj2" fmla="val 34722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Operators must recompute all affected previous results (</a:t>
            </a:r>
            <a:r>
              <a:rPr lang="en-GB" sz="1400" u="sng" dirty="0">
                <a:solidFill>
                  <a:schemeClr val="bg1"/>
                </a:solidFill>
                <a:latin typeface="Tw Cen MT"/>
                <a:cs typeface="Tw Cen MT"/>
              </a:rPr>
              <a:t>requires tracking state</a:t>
            </a: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) and issue updates downstream.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7A56BD2-81B6-684F-90E3-43B81710A60B}"/>
              </a:ext>
            </a:extLst>
          </p:cNvPr>
          <p:cNvSpPr/>
          <p:nvPr/>
        </p:nvSpPr>
        <p:spPr>
          <a:xfrm>
            <a:off x="577583" y="2708911"/>
            <a:ext cx="2187892" cy="1961180"/>
          </a:xfrm>
          <a:prstGeom prst="roundRect">
            <a:avLst>
              <a:gd name="adj" fmla="val 820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u="sng" dirty="0">
                <a:solidFill>
                  <a:schemeClr val="tx1"/>
                </a:solidFill>
                <a:latin typeface="Tw Cen MT"/>
                <a:cs typeface="Tw Cen MT"/>
              </a:rPr>
              <a:t>ST-UDF</a:t>
            </a:r>
            <a:endParaRPr lang="en-GB" sz="1400" dirty="0">
              <a:solidFill>
                <a:schemeClr val="tx1"/>
              </a:solidFill>
              <a:latin typeface="Tw Cen MT"/>
              <a:cs typeface="Tw Cen MT"/>
            </a:endParaRPr>
          </a:p>
          <a:p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Relatively easy, propagate whether input was update or delete to the output.</a:t>
            </a:r>
          </a:p>
          <a:p>
            <a:endParaRPr lang="en-GB" sz="1400" dirty="0">
              <a:solidFill>
                <a:schemeClr val="tx1"/>
              </a:solidFill>
              <a:latin typeface="Tw Cen MT"/>
              <a:cs typeface="Tw Cen MT"/>
            </a:endParaRPr>
          </a:p>
          <a:p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(Same for SRF)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1EF3EF-89DC-3B45-BF6A-2401FB57B97B}"/>
              </a:ext>
            </a:extLst>
          </p:cNvPr>
          <p:cNvGrpSpPr/>
          <p:nvPr/>
        </p:nvGrpSpPr>
        <p:grpSpPr>
          <a:xfrm>
            <a:off x="3013958" y="2708911"/>
            <a:ext cx="5565779" cy="1961180"/>
            <a:chOff x="2868929" y="2584046"/>
            <a:chExt cx="5565779" cy="196118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4381D9D1-15DD-5742-A18A-CD2DEE457FFA}"/>
                </a:ext>
              </a:extLst>
            </p:cNvPr>
            <p:cNvSpPr/>
            <p:nvPr/>
          </p:nvSpPr>
          <p:spPr>
            <a:xfrm>
              <a:off x="2868929" y="2584046"/>
              <a:ext cx="5565779" cy="1961180"/>
            </a:xfrm>
            <a:prstGeom prst="roundRect">
              <a:avLst>
                <a:gd name="adj" fmla="val 8646"/>
              </a:avLst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u="sng" dirty="0">
                  <a:solidFill>
                    <a:schemeClr val="tx1"/>
                  </a:solidFill>
                  <a:latin typeface="Tw Cen MT"/>
                  <a:cs typeface="Tw Cen MT"/>
                </a:rPr>
                <a:t>UDA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DEB8E9-FF91-9747-99C1-97758B846589}"/>
                </a:ext>
              </a:extLst>
            </p:cNvPr>
            <p:cNvSpPr txBox="1"/>
            <p:nvPr/>
          </p:nvSpPr>
          <p:spPr>
            <a:xfrm>
              <a:off x="2926080" y="3028950"/>
              <a:ext cx="26187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Tw Cen MT"/>
                  <a:cs typeface="Tw Cen MT"/>
                </a:rPr>
                <a:t>Only one, known affected previous result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Tw Cen MT"/>
                  <a:cs typeface="Tw Cen MT"/>
                </a:rPr>
                <a:t>State determines new value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Tw Cen MT"/>
                  <a:cs typeface="Tw Cen MT"/>
                </a:rPr>
                <a:t>Must reverse changes to state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338A723-7685-C34C-B23A-F26D2C283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37144" b="72000"/>
            <a:stretch/>
          </p:blipFill>
          <p:spPr>
            <a:xfrm>
              <a:off x="5569361" y="3028950"/>
              <a:ext cx="2771132" cy="1440180"/>
            </a:xfrm>
            <a:prstGeom prst="rect">
              <a:avLst/>
            </a:prstGeom>
          </p:spPr>
        </p:pic>
      </p:grp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EFE85A6B-5232-B54D-A4FE-F8D11FBE44E6}"/>
              </a:ext>
            </a:extLst>
          </p:cNvPr>
          <p:cNvSpPr/>
          <p:nvPr/>
        </p:nvSpPr>
        <p:spPr>
          <a:xfrm>
            <a:off x="7257442" y="1855708"/>
            <a:ext cx="1515474" cy="578882"/>
          </a:xfrm>
          <a:prstGeom prst="wedgeRoundRectCallout">
            <a:avLst>
              <a:gd name="adj1" fmla="val -36244"/>
              <a:gd name="adj2" fmla="val 110978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Only state needs to be incremental</a:t>
            </a:r>
          </a:p>
        </p:txBody>
      </p:sp>
    </p:spTree>
    <p:extLst>
      <p:ext uri="{BB962C8B-B14F-4D97-AF65-F5344CB8AC3E}">
        <p14:creationId xmlns:p14="http://schemas.microsoft.com/office/powerpoint/2010/main" val="114379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ED293E2-3B9B-FE47-B2BB-C8EB20AEA245}"/>
              </a:ext>
            </a:extLst>
          </p:cNvPr>
          <p:cNvSpPr/>
          <p:nvPr/>
        </p:nvSpPr>
        <p:spPr>
          <a:xfrm>
            <a:off x="6835735" y="2152563"/>
            <a:ext cx="1979629" cy="6127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/>
                <a:cs typeface="Tw Cen MT"/>
              </a:rPr>
              <a:t>?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014F837F-EDAB-7543-9E84-2B4401ED060C}"/>
              </a:ext>
            </a:extLst>
          </p:cNvPr>
          <p:cNvGraphicFramePr/>
          <p:nvPr/>
        </p:nvGraphicFramePr>
        <p:xfrm>
          <a:off x="328636" y="2152563"/>
          <a:ext cx="6359684" cy="62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8D93095A-14BC-4C41-87A0-77E9BE8A74AA}"/>
              </a:ext>
            </a:extLst>
          </p:cNvPr>
          <p:cNvSpPr/>
          <p:nvPr/>
        </p:nvSpPr>
        <p:spPr>
          <a:xfrm>
            <a:off x="1636789" y="1087675"/>
            <a:ext cx="1984509" cy="817245"/>
          </a:xfrm>
          <a:prstGeom prst="wedgeRoundRectCallout">
            <a:avLst>
              <a:gd name="adj1" fmla="val 13860"/>
              <a:gd name="adj2" fmla="val 70950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Selection by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Eviction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tx1"/>
                </a:solidFill>
                <a:latin typeface="Tw Cen MT"/>
                <a:cs typeface="Tw Cen MT"/>
              </a:rPr>
              <a:t>Sharding</a:t>
            </a:r>
            <a:endParaRPr lang="en-GB" sz="1400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6AAFCF0B-70B4-F74C-8880-DD96C9E6D707}"/>
              </a:ext>
            </a:extLst>
          </p:cNvPr>
          <p:cNvSpPr/>
          <p:nvPr/>
        </p:nvSpPr>
        <p:spPr>
          <a:xfrm>
            <a:off x="244325" y="889133"/>
            <a:ext cx="1261746" cy="1055608"/>
          </a:xfrm>
          <a:prstGeom prst="wedgeRoundRectCallout">
            <a:avLst>
              <a:gd name="adj1" fmla="val -19980"/>
              <a:gd name="adj2" fmla="val 64550"/>
              <a:gd name="adj3" fmla="val 16667"/>
            </a:avLst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Work in incremental materialized 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297E65-FFCA-3246-B434-A58A504F0DF2}"/>
              </a:ext>
            </a:extLst>
          </p:cNvPr>
          <p:cNvSpPr txBox="1"/>
          <p:nvPr/>
        </p:nvSpPr>
        <p:spPr>
          <a:xfrm>
            <a:off x="1064961" y="3273406"/>
            <a:ext cx="1564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ST-UDF and UDA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73501F-954A-5A44-B158-884839DA5289}"/>
              </a:ext>
            </a:extLst>
          </p:cNvPr>
          <p:cNvSpPr txBox="1"/>
          <p:nvPr/>
        </p:nvSpPr>
        <p:spPr>
          <a:xfrm>
            <a:off x="4721311" y="3280170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UDTF</a:t>
            </a:r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1847CA69-24A0-4A4B-9220-6ABF968EE8BD}"/>
              </a:ext>
            </a:extLst>
          </p:cNvPr>
          <p:cNvSpPr/>
          <p:nvPr/>
        </p:nvSpPr>
        <p:spPr>
          <a:xfrm rot="5400000">
            <a:off x="1757146" y="1557232"/>
            <a:ext cx="170950" cy="2894667"/>
          </a:xfrm>
          <a:prstGeom prst="rightBracket">
            <a:avLst>
              <a:gd name="adj" fmla="val 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A8686870-09C5-A046-A8D2-AB7BC65A47AF}"/>
              </a:ext>
            </a:extLst>
          </p:cNvPr>
          <p:cNvSpPr/>
          <p:nvPr/>
        </p:nvSpPr>
        <p:spPr>
          <a:xfrm rot="5400000">
            <a:off x="4941369" y="1557233"/>
            <a:ext cx="170950" cy="2894667"/>
          </a:xfrm>
          <a:prstGeom prst="rightBracket">
            <a:avLst>
              <a:gd name="adj" fmla="val 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498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C43F7B-16BF-F64A-9270-0DA8669AA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8" y="195486"/>
            <a:ext cx="5256832" cy="504825"/>
          </a:xfrm>
        </p:spPr>
        <p:txBody>
          <a:bodyPr/>
          <a:lstStyle/>
          <a:p>
            <a:r>
              <a:rPr lang="en-GB" dirty="0"/>
              <a:t>UDA State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B571D-F984-474F-A5DA-0966ABE42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18CE10-4658-2E46-ACBC-FE9A9A81DEB9}"/>
              </a:ext>
            </a:extLst>
          </p:cNvPr>
          <p:cNvSpPr/>
          <p:nvPr/>
        </p:nvSpPr>
        <p:spPr>
          <a:xfrm>
            <a:off x="1035368" y="2785973"/>
            <a:ext cx="1224136" cy="5141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UDA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086B06C-DEBB-3048-8103-5B212BC783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103807"/>
              </p:ext>
            </p:extLst>
          </p:nvPr>
        </p:nvGraphicFramePr>
        <p:xfrm>
          <a:off x="2548348" y="2751928"/>
          <a:ext cx="590821" cy="5941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0821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uid:1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uid:2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99745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uid:3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0587872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173DA7-4149-7841-B485-8D7E5C970E8A}"/>
              </a:ext>
            </a:extLst>
          </p:cNvPr>
          <p:cNvCxnSpPr>
            <a:cxnSpLocks/>
            <a:stCxn id="5" idx="6"/>
            <a:endCxn id="7" idx="1"/>
          </p:cNvCxnSpPr>
          <p:nvPr/>
        </p:nvCxnSpPr>
        <p:spPr>
          <a:xfrm>
            <a:off x="2259504" y="3043038"/>
            <a:ext cx="288844" cy="5984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4E1563-D820-0D42-98FA-A2D5AE233EC6}"/>
              </a:ext>
            </a:extLst>
          </p:cNvPr>
          <p:cNvCxnSpPr>
            <a:cxnSpLocks/>
            <a:endCxn id="5" idx="4"/>
          </p:cNvCxnSpPr>
          <p:nvPr/>
        </p:nvCxnSpPr>
        <p:spPr>
          <a:xfrm flipV="1">
            <a:off x="1647436" y="3300103"/>
            <a:ext cx="0" cy="495619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id="{DD55CFF3-2143-7440-8D9C-CDEDF2B3DE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650503"/>
              </p:ext>
            </p:extLst>
          </p:nvPr>
        </p:nvGraphicFramePr>
        <p:xfrm>
          <a:off x="3843679" y="1779498"/>
          <a:ext cx="1616202" cy="79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34">
                  <a:extLst>
                    <a:ext uri="{9D8B030D-6E8A-4147-A177-3AD203B41FA5}">
                      <a16:colId xmlns:a16="http://schemas.microsoft.com/office/drawing/2014/main" val="3083434925"/>
                    </a:ext>
                  </a:extLst>
                </a:gridCol>
                <a:gridCol w="599059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19709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start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99745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end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121892"/>
                  </a:ext>
                </a:extLst>
              </a:tr>
            </a:tbl>
          </a:graphicData>
        </a:graphic>
      </p:graphicFrame>
      <p:graphicFrame>
        <p:nvGraphicFramePr>
          <p:cNvPr id="23" name="Content Placeholder 4">
            <a:extLst>
              <a:ext uri="{FF2B5EF4-FFF2-40B4-BE49-F238E27FC236}">
                <a16:creationId xmlns:a16="http://schemas.microsoft.com/office/drawing/2014/main" id="{9CC56B5B-11C5-E54C-8DE5-4837813882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483132"/>
              </p:ext>
            </p:extLst>
          </p:nvPr>
        </p:nvGraphicFramePr>
        <p:xfrm>
          <a:off x="3843680" y="2735916"/>
          <a:ext cx="1616202" cy="79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34">
                  <a:extLst>
                    <a:ext uri="{9D8B030D-6E8A-4147-A177-3AD203B41FA5}">
                      <a16:colId xmlns:a16="http://schemas.microsoft.com/office/drawing/2014/main" val="148289794"/>
                    </a:ext>
                  </a:extLst>
                </a:gridCol>
                <a:gridCol w="599059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19709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start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end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55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9880563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8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997459"/>
                  </a:ext>
                </a:extLst>
              </a:tr>
            </a:tbl>
          </a:graphicData>
        </a:graphic>
      </p:graphicFrame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46CCEF22-070A-914D-9C70-25CEC11ACB59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2974860" y="2175624"/>
            <a:ext cx="868819" cy="67420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E5AF895-5202-0C49-A863-136370E50B94}"/>
                  </a:ext>
                </a:extLst>
              </p:cNvPr>
              <p:cNvSpPr txBox="1"/>
              <p:nvPr/>
            </p:nvSpPr>
            <p:spPr>
              <a:xfrm>
                <a:off x="3843680" y="3646799"/>
                <a:ext cx="1843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w Cen MT"/>
                        </a:rPr>
                        <m:t>∅</m:t>
                      </m:r>
                    </m:oMath>
                  </m:oMathPara>
                </a14:m>
                <a:endParaRPr lang="en-GB" sz="1600" dirty="0">
                  <a:solidFill>
                    <a:schemeClr val="bg2">
                      <a:lumMod val="50000"/>
                    </a:schemeClr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E5AF895-5202-0C49-A863-136370E50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680" y="3646799"/>
                <a:ext cx="184345" cy="246221"/>
              </a:xfrm>
              <a:prstGeom prst="rect">
                <a:avLst/>
              </a:prstGeom>
              <a:blipFill>
                <a:blip r:embed="rId3"/>
                <a:stretch>
                  <a:fillRect l="-26667" r="-26667"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212F4FB3-3CC6-5E4E-8846-490543AE2DE1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2979584" y="3234455"/>
            <a:ext cx="864096" cy="535455"/>
          </a:xfrm>
          <a:prstGeom prst="bentConnector3">
            <a:avLst/>
          </a:prstGeom>
          <a:ln>
            <a:solidFill>
              <a:schemeClr val="bg2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D253196-E6E7-564D-B315-0478D8ACE820}"/>
              </a:ext>
            </a:extLst>
          </p:cNvPr>
          <p:cNvCxnSpPr>
            <a:cxnSpLocks/>
          </p:cNvCxnSpPr>
          <p:nvPr/>
        </p:nvCxnSpPr>
        <p:spPr>
          <a:xfrm>
            <a:off x="2979584" y="3051953"/>
            <a:ext cx="864096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ounded Rectangular Callout 56">
            <a:extLst>
              <a:ext uri="{FF2B5EF4-FFF2-40B4-BE49-F238E27FC236}">
                <a16:creationId xmlns:a16="http://schemas.microsoft.com/office/drawing/2014/main" id="{8148B69B-66F0-164A-B964-77ADF3AB7C8C}"/>
              </a:ext>
            </a:extLst>
          </p:cNvPr>
          <p:cNvSpPr/>
          <p:nvPr/>
        </p:nvSpPr>
        <p:spPr>
          <a:xfrm>
            <a:off x="4400663" y="3765150"/>
            <a:ext cx="1251458" cy="340519"/>
          </a:xfrm>
          <a:prstGeom prst="wedgeRoundRectCallout">
            <a:avLst>
              <a:gd name="adj1" fmla="val -74294"/>
              <a:gd name="adj2" fmla="val -3684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Evicted Entry</a:t>
            </a:r>
          </a:p>
        </p:txBody>
      </p:sp>
      <p:sp>
        <p:nvSpPr>
          <p:cNvPr id="83" name="Left Brace 82">
            <a:extLst>
              <a:ext uri="{FF2B5EF4-FFF2-40B4-BE49-F238E27FC236}">
                <a16:creationId xmlns:a16="http://schemas.microsoft.com/office/drawing/2014/main" id="{C867222C-2410-3947-8CE4-9A62AF02BAC2}"/>
              </a:ext>
            </a:extLst>
          </p:cNvPr>
          <p:cNvSpPr/>
          <p:nvPr/>
        </p:nvSpPr>
        <p:spPr>
          <a:xfrm rot="5400000">
            <a:off x="3843808" y="-46939"/>
            <a:ext cx="288032" cy="3076809"/>
          </a:xfrm>
          <a:prstGeom prst="leftBrace">
            <a:avLst>
              <a:gd name="adj1" fmla="val 40702"/>
              <a:gd name="adj2" fmla="val 5000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770E2031-FD67-E447-BA98-FBB8BD5405A4}"/>
              </a:ext>
            </a:extLst>
          </p:cNvPr>
          <p:cNvSpPr/>
          <p:nvPr/>
        </p:nvSpPr>
        <p:spPr>
          <a:xfrm>
            <a:off x="3231740" y="843393"/>
            <a:ext cx="1512168" cy="4320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2"/>
                </a:solidFill>
                <a:latin typeface="Tw Cen MT"/>
                <a:cs typeface="Tw Cen MT"/>
              </a:rPr>
              <a:t>Materialization</a:t>
            </a:r>
          </a:p>
        </p:txBody>
      </p:sp>
      <p:sp>
        <p:nvSpPr>
          <p:cNvPr id="99" name="Plus 98">
            <a:extLst>
              <a:ext uri="{FF2B5EF4-FFF2-40B4-BE49-F238E27FC236}">
                <a16:creationId xmlns:a16="http://schemas.microsoft.com/office/drawing/2014/main" id="{D6D804EE-51A6-DC41-A140-E8B705283AB6}"/>
              </a:ext>
            </a:extLst>
          </p:cNvPr>
          <p:cNvSpPr/>
          <p:nvPr/>
        </p:nvSpPr>
        <p:spPr>
          <a:xfrm>
            <a:off x="5569255" y="1968483"/>
            <a:ext cx="473336" cy="473336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A053B9E2-7DED-5E42-879D-6D77883B4E05}"/>
              </a:ext>
            </a:extLst>
          </p:cNvPr>
          <p:cNvSpPr/>
          <p:nvPr/>
        </p:nvSpPr>
        <p:spPr>
          <a:xfrm>
            <a:off x="6233671" y="1942467"/>
            <a:ext cx="1309762" cy="4320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 Cen MT"/>
                <a:cs typeface="Tw Cen MT"/>
              </a:rPr>
              <a:t>UDA State</a:t>
            </a:r>
          </a:p>
        </p:txBody>
      </p:sp>
      <p:sp>
        <p:nvSpPr>
          <p:cNvPr id="103" name="Left Brace 102">
            <a:extLst>
              <a:ext uri="{FF2B5EF4-FFF2-40B4-BE49-F238E27FC236}">
                <a16:creationId xmlns:a16="http://schemas.microsoft.com/office/drawing/2014/main" id="{C4D19627-9FD1-DA43-B40E-60A6D38244C3}"/>
              </a:ext>
            </a:extLst>
          </p:cNvPr>
          <p:cNvSpPr/>
          <p:nvPr/>
        </p:nvSpPr>
        <p:spPr>
          <a:xfrm rot="5400000">
            <a:off x="6468613" y="494329"/>
            <a:ext cx="259495" cy="2013708"/>
          </a:xfrm>
          <a:prstGeom prst="leftBrace">
            <a:avLst>
              <a:gd name="adj1" fmla="val 40702"/>
              <a:gd name="adj2" fmla="val 49334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5D04892A-FDEB-C443-A04A-474118E71685}"/>
              </a:ext>
            </a:extLst>
          </p:cNvPr>
          <p:cNvSpPr/>
          <p:nvPr/>
        </p:nvSpPr>
        <p:spPr>
          <a:xfrm>
            <a:off x="5533847" y="834430"/>
            <a:ext cx="2207876" cy="4320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2"/>
                </a:solidFill>
                <a:latin typeface="Tw Cen MT"/>
                <a:cs typeface="Tw Cen MT"/>
              </a:rPr>
              <a:t>Customizable Addition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A05B5A-BB72-B24A-9D9D-618A32E4A6AD}"/>
              </a:ext>
            </a:extLst>
          </p:cNvPr>
          <p:cNvCxnSpPr>
            <a:cxnSpLocks/>
          </p:cNvCxnSpPr>
          <p:nvPr/>
        </p:nvCxnSpPr>
        <p:spPr>
          <a:xfrm flipV="1">
            <a:off x="1647436" y="2286643"/>
            <a:ext cx="0" cy="495619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D5D3975-154F-A84B-93BA-2D13A71D2A40}"/>
              </a:ext>
            </a:extLst>
          </p:cNvPr>
          <p:cNvSpPr/>
          <p:nvPr/>
        </p:nvSpPr>
        <p:spPr>
          <a:xfrm>
            <a:off x="2484610" y="2308458"/>
            <a:ext cx="695357" cy="38828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2"/>
                </a:solidFill>
                <a:latin typeface="Tw Cen MT"/>
                <a:cs typeface="Tw Cen MT"/>
              </a:rPr>
              <a:t>Index</a:t>
            </a: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17DA2E64-9E8A-A141-87ED-6C7E40D05423}"/>
              </a:ext>
            </a:extLst>
          </p:cNvPr>
          <p:cNvSpPr/>
          <p:nvPr/>
        </p:nvSpPr>
        <p:spPr>
          <a:xfrm>
            <a:off x="438325" y="1106386"/>
            <a:ext cx="1616202" cy="817245"/>
          </a:xfrm>
          <a:prstGeom prst="wedgeRoundRectCallout">
            <a:avLst>
              <a:gd name="adj1" fmla="val 71060"/>
              <a:gd name="adj2" fmla="val 105131"/>
              <a:gd name="adj3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Determined from query (primary key, group-by etc)</a:t>
            </a:r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A00B796D-6169-E24D-84E8-110F805C26D7}"/>
              </a:ext>
            </a:extLst>
          </p:cNvPr>
          <p:cNvSpPr/>
          <p:nvPr/>
        </p:nvSpPr>
        <p:spPr>
          <a:xfrm>
            <a:off x="5790259" y="2959584"/>
            <a:ext cx="1309762" cy="340519"/>
          </a:xfrm>
          <a:prstGeom prst="wedgeRoundRectCallout">
            <a:avLst>
              <a:gd name="adj1" fmla="val -68894"/>
              <a:gd name="adj2" fmla="val -6757"/>
              <a:gd name="adj3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Cached results</a:t>
            </a:r>
          </a:p>
        </p:txBody>
      </p:sp>
    </p:spTree>
    <p:extLst>
      <p:ext uri="{BB962C8B-B14F-4D97-AF65-F5344CB8AC3E}">
        <p14:creationId xmlns:p14="http://schemas.microsoft.com/office/powerpoint/2010/main" val="348159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3" grpId="0" animBg="1"/>
      <p:bldP spid="104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C43F7B-16BF-F64A-9270-0DA8669AA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UDA State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B571D-F984-474F-A5DA-0966ABE42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41DAFD9-80B8-2847-BCCA-E0CA299C2E0B}"/>
              </a:ext>
            </a:extLst>
          </p:cNvPr>
          <p:cNvSpPr/>
          <p:nvPr/>
        </p:nvSpPr>
        <p:spPr>
          <a:xfrm>
            <a:off x="1035368" y="2785973"/>
            <a:ext cx="1224136" cy="5141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UDA</a:t>
            </a:r>
          </a:p>
        </p:txBody>
      </p:sp>
      <p:graphicFrame>
        <p:nvGraphicFramePr>
          <p:cNvPr id="62" name="Content Placeholder 4">
            <a:extLst>
              <a:ext uri="{FF2B5EF4-FFF2-40B4-BE49-F238E27FC236}">
                <a16:creationId xmlns:a16="http://schemas.microsoft.com/office/drawing/2014/main" id="{CF4489A6-48ED-CA41-B43E-40DCFAB5FA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264236"/>
              </p:ext>
            </p:extLst>
          </p:nvPr>
        </p:nvGraphicFramePr>
        <p:xfrm>
          <a:off x="2548348" y="2751928"/>
          <a:ext cx="590821" cy="5941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0821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uid:1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uid:2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99745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uid:3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0587872"/>
                  </a:ext>
                </a:extLst>
              </a:tr>
            </a:tbl>
          </a:graphicData>
        </a:graphic>
      </p:graphicFrame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B98BBD4-832B-2946-9A75-CE1E62D32A32}"/>
              </a:ext>
            </a:extLst>
          </p:cNvPr>
          <p:cNvCxnSpPr>
            <a:cxnSpLocks/>
            <a:stCxn id="61" idx="6"/>
            <a:endCxn id="62" idx="1"/>
          </p:cNvCxnSpPr>
          <p:nvPr/>
        </p:nvCxnSpPr>
        <p:spPr>
          <a:xfrm>
            <a:off x="2259504" y="3043038"/>
            <a:ext cx="288844" cy="5984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31F585-F455-1449-A862-F4A619B42033}"/>
              </a:ext>
            </a:extLst>
          </p:cNvPr>
          <p:cNvCxnSpPr>
            <a:cxnSpLocks/>
            <a:endCxn id="61" idx="4"/>
          </p:cNvCxnSpPr>
          <p:nvPr/>
        </p:nvCxnSpPr>
        <p:spPr>
          <a:xfrm flipV="1">
            <a:off x="1647436" y="3300103"/>
            <a:ext cx="0" cy="495619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5" name="Content Placeholder 4">
            <a:extLst>
              <a:ext uri="{FF2B5EF4-FFF2-40B4-BE49-F238E27FC236}">
                <a16:creationId xmlns:a16="http://schemas.microsoft.com/office/drawing/2014/main" id="{16A70094-FCC6-7540-B3CE-EE3E1600B0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382465"/>
              </p:ext>
            </p:extLst>
          </p:nvPr>
        </p:nvGraphicFramePr>
        <p:xfrm>
          <a:off x="3843679" y="1779498"/>
          <a:ext cx="1616202" cy="79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34">
                  <a:extLst>
                    <a:ext uri="{9D8B030D-6E8A-4147-A177-3AD203B41FA5}">
                      <a16:colId xmlns:a16="http://schemas.microsoft.com/office/drawing/2014/main" val="3083434925"/>
                    </a:ext>
                  </a:extLst>
                </a:gridCol>
                <a:gridCol w="599059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19709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start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99745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end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121892"/>
                  </a:ext>
                </a:extLst>
              </a:tr>
            </a:tbl>
          </a:graphicData>
        </a:graphic>
      </p:graphicFrame>
      <p:graphicFrame>
        <p:nvGraphicFramePr>
          <p:cNvPr id="66" name="Content Placeholder 4">
            <a:extLst>
              <a:ext uri="{FF2B5EF4-FFF2-40B4-BE49-F238E27FC236}">
                <a16:creationId xmlns:a16="http://schemas.microsoft.com/office/drawing/2014/main" id="{26CB8961-F91B-BF4D-9652-7EFF69B84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714941"/>
              </p:ext>
            </p:extLst>
          </p:nvPr>
        </p:nvGraphicFramePr>
        <p:xfrm>
          <a:off x="3843680" y="2735916"/>
          <a:ext cx="1616202" cy="79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34">
                  <a:extLst>
                    <a:ext uri="{9D8B030D-6E8A-4147-A177-3AD203B41FA5}">
                      <a16:colId xmlns:a16="http://schemas.microsoft.com/office/drawing/2014/main" val="148289794"/>
                    </a:ext>
                  </a:extLst>
                </a:gridCol>
                <a:gridCol w="599059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19709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start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end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55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9880563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8</a:t>
                      </a:r>
                    </a:p>
                  </a:txBody>
                  <a:tcPr marL="50292" marR="50292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997459"/>
                  </a:ext>
                </a:extLst>
              </a:tr>
            </a:tbl>
          </a:graphicData>
        </a:graphic>
      </p:graphicFrame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0EE2B8D7-DE29-E348-B8A6-CC60DA68C6CB}"/>
              </a:ext>
            </a:extLst>
          </p:cNvPr>
          <p:cNvCxnSpPr>
            <a:cxnSpLocks/>
            <a:endCxn id="65" idx="1"/>
          </p:cNvCxnSpPr>
          <p:nvPr/>
        </p:nvCxnSpPr>
        <p:spPr>
          <a:xfrm flipV="1">
            <a:off x="2974860" y="2175624"/>
            <a:ext cx="868819" cy="674206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96531F0-CEA1-FF4E-A153-6E1CB4AF2402}"/>
                  </a:ext>
                </a:extLst>
              </p:cNvPr>
              <p:cNvSpPr txBox="1"/>
              <p:nvPr/>
            </p:nvSpPr>
            <p:spPr>
              <a:xfrm>
                <a:off x="3843680" y="3646799"/>
                <a:ext cx="1843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w Cen MT"/>
                        </a:rPr>
                        <m:t>∅</m:t>
                      </m:r>
                    </m:oMath>
                  </m:oMathPara>
                </a14:m>
                <a:endParaRPr lang="en-GB" sz="1600" dirty="0">
                  <a:solidFill>
                    <a:schemeClr val="bg2">
                      <a:lumMod val="50000"/>
                    </a:schemeClr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96531F0-CEA1-FF4E-A153-6E1CB4AF2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680" y="3646799"/>
                <a:ext cx="184345" cy="246221"/>
              </a:xfrm>
              <a:prstGeom prst="rect">
                <a:avLst/>
              </a:prstGeom>
              <a:blipFill>
                <a:blip r:embed="rId2"/>
                <a:stretch>
                  <a:fillRect l="-26667" r="-26667"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6803A77D-0AD7-7B47-8338-9039DC0902B6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2979584" y="3234455"/>
            <a:ext cx="864096" cy="535455"/>
          </a:xfrm>
          <a:prstGeom prst="bentConnector3">
            <a:avLst/>
          </a:prstGeom>
          <a:ln>
            <a:solidFill>
              <a:schemeClr val="bg2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36D3290-D94D-164A-9206-1306B3DA0F31}"/>
              </a:ext>
            </a:extLst>
          </p:cNvPr>
          <p:cNvCxnSpPr>
            <a:cxnSpLocks/>
          </p:cNvCxnSpPr>
          <p:nvPr/>
        </p:nvCxnSpPr>
        <p:spPr>
          <a:xfrm>
            <a:off x="2979584" y="3051953"/>
            <a:ext cx="864096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Left Brace 71">
            <a:extLst>
              <a:ext uri="{FF2B5EF4-FFF2-40B4-BE49-F238E27FC236}">
                <a16:creationId xmlns:a16="http://schemas.microsoft.com/office/drawing/2014/main" id="{5A7671C8-4032-E44A-892B-3D56D928AF71}"/>
              </a:ext>
            </a:extLst>
          </p:cNvPr>
          <p:cNvSpPr/>
          <p:nvPr/>
        </p:nvSpPr>
        <p:spPr>
          <a:xfrm rot="5400000">
            <a:off x="3843808" y="-46939"/>
            <a:ext cx="288032" cy="3076809"/>
          </a:xfrm>
          <a:prstGeom prst="leftBrace">
            <a:avLst>
              <a:gd name="adj1" fmla="val 40702"/>
              <a:gd name="adj2" fmla="val 5000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D0B44DCB-6568-AF43-B28A-BBAFDECD7F56}"/>
              </a:ext>
            </a:extLst>
          </p:cNvPr>
          <p:cNvSpPr/>
          <p:nvPr/>
        </p:nvSpPr>
        <p:spPr>
          <a:xfrm>
            <a:off x="3231740" y="843393"/>
            <a:ext cx="1512168" cy="4320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2"/>
                </a:solidFill>
                <a:latin typeface="Tw Cen MT"/>
                <a:cs typeface="Tw Cen MT"/>
              </a:rPr>
              <a:t>Materialization</a:t>
            </a:r>
          </a:p>
        </p:txBody>
      </p:sp>
      <p:sp>
        <p:nvSpPr>
          <p:cNvPr id="74" name="Plus 73">
            <a:extLst>
              <a:ext uri="{FF2B5EF4-FFF2-40B4-BE49-F238E27FC236}">
                <a16:creationId xmlns:a16="http://schemas.microsoft.com/office/drawing/2014/main" id="{7B61D52E-026E-6F44-BC58-D7EE587019A6}"/>
              </a:ext>
            </a:extLst>
          </p:cNvPr>
          <p:cNvSpPr/>
          <p:nvPr/>
        </p:nvSpPr>
        <p:spPr>
          <a:xfrm>
            <a:off x="5569255" y="1968483"/>
            <a:ext cx="473336" cy="473336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8FC001F8-EDB4-7644-B1D7-E8B3250AA96B}"/>
              </a:ext>
            </a:extLst>
          </p:cNvPr>
          <p:cNvSpPr/>
          <p:nvPr/>
        </p:nvSpPr>
        <p:spPr>
          <a:xfrm>
            <a:off x="6233671" y="1942467"/>
            <a:ext cx="1309762" cy="4320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 Cen MT"/>
                <a:cs typeface="Tw Cen MT"/>
              </a:rPr>
              <a:t>UDA State</a:t>
            </a:r>
          </a:p>
        </p:txBody>
      </p:sp>
      <p:sp>
        <p:nvSpPr>
          <p:cNvPr id="76" name="Left Brace 75">
            <a:extLst>
              <a:ext uri="{FF2B5EF4-FFF2-40B4-BE49-F238E27FC236}">
                <a16:creationId xmlns:a16="http://schemas.microsoft.com/office/drawing/2014/main" id="{F2C199C8-B4E0-7D49-83B2-77CEBD566E5C}"/>
              </a:ext>
            </a:extLst>
          </p:cNvPr>
          <p:cNvSpPr/>
          <p:nvPr/>
        </p:nvSpPr>
        <p:spPr>
          <a:xfrm rot="5400000">
            <a:off x="6468613" y="494329"/>
            <a:ext cx="259495" cy="2013708"/>
          </a:xfrm>
          <a:prstGeom prst="leftBrace">
            <a:avLst>
              <a:gd name="adj1" fmla="val 40702"/>
              <a:gd name="adj2" fmla="val 49334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C1570152-CE39-0F4A-91E6-710DE0D6217E}"/>
              </a:ext>
            </a:extLst>
          </p:cNvPr>
          <p:cNvSpPr/>
          <p:nvPr/>
        </p:nvSpPr>
        <p:spPr>
          <a:xfrm>
            <a:off x="5533847" y="834430"/>
            <a:ext cx="2207876" cy="4320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2"/>
                </a:solidFill>
                <a:latin typeface="Tw Cen MT"/>
                <a:cs typeface="Tw Cen MT"/>
              </a:rPr>
              <a:t>Customizable Addition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DC40170-1919-FB4F-931C-F448F2243678}"/>
              </a:ext>
            </a:extLst>
          </p:cNvPr>
          <p:cNvCxnSpPr>
            <a:cxnSpLocks/>
          </p:cNvCxnSpPr>
          <p:nvPr/>
        </p:nvCxnSpPr>
        <p:spPr>
          <a:xfrm flipV="1">
            <a:off x="1647436" y="2286643"/>
            <a:ext cx="0" cy="495619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0EFF535-8672-764D-BD5C-E2542E78973D}"/>
              </a:ext>
            </a:extLst>
          </p:cNvPr>
          <p:cNvSpPr/>
          <p:nvPr/>
        </p:nvSpPr>
        <p:spPr>
          <a:xfrm>
            <a:off x="2484610" y="2308458"/>
            <a:ext cx="695357" cy="38828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2"/>
                </a:solidFill>
                <a:latin typeface="Tw Cen MT"/>
                <a:cs typeface="Tw Cen MT"/>
              </a:rPr>
              <a:t>Index</a:t>
            </a:r>
          </a:p>
        </p:txBody>
      </p:sp>
      <p:sp>
        <p:nvSpPr>
          <p:cNvPr id="107" name="Rounded Rectangular Callout 106">
            <a:extLst>
              <a:ext uri="{FF2B5EF4-FFF2-40B4-BE49-F238E27FC236}">
                <a16:creationId xmlns:a16="http://schemas.microsoft.com/office/drawing/2014/main" id="{2A4D0DC3-BE9C-E948-B49B-68C03750EE4B}"/>
              </a:ext>
            </a:extLst>
          </p:cNvPr>
          <p:cNvSpPr/>
          <p:nvPr/>
        </p:nvSpPr>
        <p:spPr>
          <a:xfrm>
            <a:off x="5910162" y="2522715"/>
            <a:ext cx="1633272" cy="919401"/>
          </a:xfrm>
          <a:prstGeom prst="wedgeRoundRectCallout">
            <a:avLst>
              <a:gd name="adj1" fmla="val -86408"/>
              <a:gd name="adj2" fmla="val -7443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Available for processing via lookup</a:t>
            </a:r>
          </a:p>
        </p:txBody>
      </p:sp>
      <p:cxnSp>
        <p:nvCxnSpPr>
          <p:cNvPr id="115" name="Curved Connector 114">
            <a:extLst>
              <a:ext uri="{FF2B5EF4-FFF2-40B4-BE49-F238E27FC236}">
                <a16:creationId xmlns:a16="http://schemas.microsoft.com/office/drawing/2014/main" id="{EC23DCE6-27C8-7E40-8016-5A0EE2D4213F}"/>
              </a:ext>
            </a:extLst>
          </p:cNvPr>
          <p:cNvCxnSpPr>
            <a:cxnSpLocks/>
            <a:stCxn id="61" idx="7"/>
            <a:endCxn id="75" idx="1"/>
          </p:cNvCxnSpPr>
          <p:nvPr/>
        </p:nvCxnSpPr>
        <p:spPr>
          <a:xfrm rot="5400000" flipH="1" flipV="1">
            <a:off x="3805565" y="433160"/>
            <a:ext cx="702775" cy="4153438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1" name="Rounded Rectangular Callout 80">
            <a:extLst>
              <a:ext uri="{FF2B5EF4-FFF2-40B4-BE49-F238E27FC236}">
                <a16:creationId xmlns:a16="http://schemas.microsoft.com/office/drawing/2014/main" id="{4C736F79-06C2-0543-B974-10A6CE855A57}"/>
              </a:ext>
            </a:extLst>
          </p:cNvPr>
          <p:cNvSpPr/>
          <p:nvPr/>
        </p:nvSpPr>
        <p:spPr>
          <a:xfrm>
            <a:off x="4685151" y="3678382"/>
            <a:ext cx="1539117" cy="919401"/>
          </a:xfrm>
          <a:prstGeom prst="wedgeRoundRectCallout">
            <a:avLst>
              <a:gd name="adj1" fmla="val -85178"/>
              <a:gd name="adj2" fmla="val -40352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Can evict UDA state to save memory</a:t>
            </a:r>
          </a:p>
        </p:txBody>
      </p:sp>
      <p:sp>
        <p:nvSpPr>
          <p:cNvPr id="84" name="Rounded Rectangular Callout 83">
            <a:extLst>
              <a:ext uri="{FF2B5EF4-FFF2-40B4-BE49-F238E27FC236}">
                <a16:creationId xmlns:a16="http://schemas.microsoft.com/office/drawing/2014/main" id="{3D80ECB9-6EC7-3B47-81BB-E2CE111CC53D}"/>
              </a:ext>
            </a:extLst>
          </p:cNvPr>
          <p:cNvSpPr/>
          <p:nvPr/>
        </p:nvSpPr>
        <p:spPr>
          <a:xfrm>
            <a:off x="350643" y="3967004"/>
            <a:ext cx="2013709" cy="646986"/>
          </a:xfrm>
          <a:prstGeom prst="wedgeRoundRectCallout">
            <a:avLst>
              <a:gd name="adj1" fmla="val 62441"/>
              <a:gd name="adj2" fmla="val -13166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600" dirty="0" err="1">
                <a:solidFill>
                  <a:schemeClr val="tx1"/>
                </a:solidFill>
                <a:latin typeface="Tw Cen MT"/>
                <a:cs typeface="Tw Cen MT"/>
              </a:rPr>
              <a:t>Sharding</a:t>
            </a:r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 distributes data over index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6F2DB5F-4406-874D-999B-37333B3F9075}"/>
              </a:ext>
            </a:extLst>
          </p:cNvPr>
          <p:cNvSpPr/>
          <p:nvPr/>
        </p:nvSpPr>
        <p:spPr>
          <a:xfrm>
            <a:off x="2259504" y="4028613"/>
            <a:ext cx="1812709" cy="9194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Reusing index allows UDA’s to support </a:t>
            </a:r>
            <a:r>
              <a:rPr lang="en-GB" sz="1600" dirty="0" err="1">
                <a:solidFill>
                  <a:schemeClr val="tx1"/>
                </a:solidFill>
                <a:latin typeface="Tw Cen MT"/>
                <a:cs typeface="Tw Cen MT"/>
              </a:rPr>
              <a:t>sharding</a:t>
            </a:r>
            <a:endParaRPr lang="en-GB" sz="1600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53537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ED293E2-3B9B-FE47-B2BB-C8EB20AEA245}"/>
              </a:ext>
            </a:extLst>
          </p:cNvPr>
          <p:cNvSpPr/>
          <p:nvPr/>
        </p:nvSpPr>
        <p:spPr>
          <a:xfrm>
            <a:off x="6835735" y="2152563"/>
            <a:ext cx="1979629" cy="6127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/>
                <a:cs typeface="Tw Cen MT"/>
              </a:rPr>
              <a:t>?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014F837F-EDAB-7543-9E84-2B4401ED060C}"/>
              </a:ext>
            </a:extLst>
          </p:cNvPr>
          <p:cNvGraphicFramePr/>
          <p:nvPr/>
        </p:nvGraphicFramePr>
        <p:xfrm>
          <a:off x="328636" y="2152563"/>
          <a:ext cx="6359684" cy="62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8D93095A-14BC-4C41-87A0-77E9BE8A74AA}"/>
              </a:ext>
            </a:extLst>
          </p:cNvPr>
          <p:cNvSpPr/>
          <p:nvPr/>
        </p:nvSpPr>
        <p:spPr>
          <a:xfrm>
            <a:off x="1636789" y="1087675"/>
            <a:ext cx="1984509" cy="817245"/>
          </a:xfrm>
          <a:prstGeom prst="wedgeRoundRectCallout">
            <a:avLst>
              <a:gd name="adj1" fmla="val 13860"/>
              <a:gd name="adj2" fmla="val 70950"/>
              <a:gd name="adj3" fmla="val 16667"/>
            </a:avLst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Selection by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Eviction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Sharding</a:t>
            </a:r>
            <a:endParaRPr lang="en-GB" sz="1400" dirty="0">
              <a:solidFill>
                <a:schemeClr val="tx1">
                  <a:alpha val="40000"/>
                </a:schemeClr>
              </a:solidFill>
              <a:latin typeface="Tw Cen MT"/>
              <a:cs typeface="Tw Cen MT"/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69170A5B-7CCE-7B4D-A66E-7BDEE9856CF2}"/>
              </a:ext>
            </a:extLst>
          </p:cNvPr>
          <p:cNvSpPr/>
          <p:nvPr/>
        </p:nvSpPr>
        <p:spPr>
          <a:xfrm>
            <a:off x="3752016" y="1071651"/>
            <a:ext cx="2275102" cy="817245"/>
          </a:xfrm>
          <a:prstGeom prst="wedgeRoundRectCallout">
            <a:avLst>
              <a:gd name="adj1" fmla="val -20833"/>
              <a:gd name="adj2" fmla="val 7226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Find suitable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Handle shared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Generate boilerplate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6AAFCF0B-70B4-F74C-8880-DD96C9E6D707}"/>
              </a:ext>
            </a:extLst>
          </p:cNvPr>
          <p:cNvSpPr/>
          <p:nvPr/>
        </p:nvSpPr>
        <p:spPr>
          <a:xfrm>
            <a:off x="244325" y="889133"/>
            <a:ext cx="1261746" cy="1055608"/>
          </a:xfrm>
          <a:prstGeom prst="wedgeRoundRectCallout">
            <a:avLst>
              <a:gd name="adj1" fmla="val -19980"/>
              <a:gd name="adj2" fmla="val 64550"/>
              <a:gd name="adj3" fmla="val 16667"/>
            </a:avLst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Work in incremental materialized 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82AF37-A8D1-6141-A46C-46E9637D4BF2}"/>
              </a:ext>
            </a:extLst>
          </p:cNvPr>
          <p:cNvSpPr txBox="1"/>
          <p:nvPr/>
        </p:nvSpPr>
        <p:spPr>
          <a:xfrm>
            <a:off x="1064961" y="3273406"/>
            <a:ext cx="1564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ST-UDF and UDA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432FC4-E0ED-F748-81AB-1706D1DC1DAA}"/>
              </a:ext>
            </a:extLst>
          </p:cNvPr>
          <p:cNvSpPr txBox="1"/>
          <p:nvPr/>
        </p:nvSpPr>
        <p:spPr>
          <a:xfrm>
            <a:off x="4721311" y="3280170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UDTF</a:t>
            </a:r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B2931435-5B8A-B54C-8432-C01ED57C53EE}"/>
              </a:ext>
            </a:extLst>
          </p:cNvPr>
          <p:cNvSpPr/>
          <p:nvPr/>
        </p:nvSpPr>
        <p:spPr>
          <a:xfrm rot="5400000">
            <a:off x="1757146" y="1557232"/>
            <a:ext cx="170950" cy="2894667"/>
          </a:xfrm>
          <a:prstGeom prst="rightBracket">
            <a:avLst>
              <a:gd name="adj" fmla="val 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Bracket 20">
            <a:extLst>
              <a:ext uri="{FF2B5EF4-FFF2-40B4-BE49-F238E27FC236}">
                <a16:creationId xmlns:a16="http://schemas.microsoft.com/office/drawing/2014/main" id="{CEC35781-6EDE-8E4B-9C76-5D6EA432E34B}"/>
              </a:ext>
            </a:extLst>
          </p:cNvPr>
          <p:cNvSpPr/>
          <p:nvPr/>
        </p:nvSpPr>
        <p:spPr>
          <a:xfrm rot="5400000">
            <a:off x="4941369" y="1557233"/>
            <a:ext cx="170950" cy="2894667"/>
          </a:xfrm>
          <a:prstGeom prst="rightBracket">
            <a:avLst>
              <a:gd name="adj" fmla="val 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90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988370-0D1A-BA4D-A0AA-2D92651ABA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Operator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38353-8821-9246-AA1E-69F46A3E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49AEB3C-B7A0-B942-B75A-5905D1923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4712" b="35583"/>
          <a:stretch/>
        </p:blipFill>
        <p:spPr>
          <a:xfrm>
            <a:off x="503266" y="2052098"/>
            <a:ext cx="3241263" cy="285608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E37B6FE-7CFF-CA46-9369-654DA3184387}"/>
              </a:ext>
            </a:extLst>
          </p:cNvPr>
          <p:cNvSpPr/>
          <p:nvPr/>
        </p:nvSpPr>
        <p:spPr>
          <a:xfrm>
            <a:off x="200025" y="833577"/>
            <a:ext cx="3395321" cy="11408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Shared state means synchronization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Complicates or prevents parallelism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Not supported in Noria</a:t>
            </a:r>
          </a:p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💡 </a:t>
            </a:r>
            <a:r>
              <a:rPr lang="en-GB" sz="1400" u="sng" dirty="0">
                <a:solidFill>
                  <a:schemeClr val="tx1"/>
                </a:solidFill>
                <a:latin typeface="Tw Cen MT"/>
                <a:cs typeface="Tw Cen MT"/>
              </a:rPr>
              <a:t>Make minimal operator with local state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BD413B9-3363-F146-B17D-4A1A8DDE56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" r="7778" b="60585"/>
          <a:stretch/>
        </p:blipFill>
        <p:spPr>
          <a:xfrm>
            <a:off x="5399472" y="1527572"/>
            <a:ext cx="3475822" cy="1733122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999B1B4-ACB8-A146-985E-F54BF9FEAEAD}"/>
              </a:ext>
            </a:extLst>
          </p:cNvPr>
          <p:cNvSpPr/>
          <p:nvPr/>
        </p:nvSpPr>
        <p:spPr>
          <a:xfrm>
            <a:off x="5277738" y="1473798"/>
            <a:ext cx="3597555" cy="1886622"/>
          </a:xfrm>
          <a:prstGeom prst="roundRect">
            <a:avLst>
              <a:gd name="adj" fmla="val 7153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Operator Core (Rust)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363D7B3-8A39-774E-A505-A5D600E7CE3A}"/>
              </a:ext>
            </a:extLst>
          </p:cNvPr>
          <p:cNvSpPr/>
          <p:nvPr/>
        </p:nvSpPr>
        <p:spPr>
          <a:xfrm>
            <a:off x="5277738" y="3449860"/>
            <a:ext cx="3597556" cy="1175242"/>
          </a:xfrm>
          <a:prstGeom prst="roundRect">
            <a:avLst>
              <a:gd name="adj" fmla="val 11533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UDTF (</a:t>
            </a:r>
            <a:r>
              <a:rPr lang="en-GB" sz="1400" dirty="0" err="1">
                <a:solidFill>
                  <a:schemeClr val="tx1"/>
                </a:solidFill>
                <a:latin typeface="Tw Cen MT"/>
                <a:cs typeface="Tw Cen MT"/>
              </a:rPr>
              <a:t>Ohua</a:t>
            </a: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)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8207D2B1-6039-E34D-B7BE-AC298981DD84}"/>
              </a:ext>
            </a:extLst>
          </p:cNvPr>
          <p:cNvSpPr/>
          <p:nvPr/>
        </p:nvSpPr>
        <p:spPr>
          <a:xfrm>
            <a:off x="7503694" y="948690"/>
            <a:ext cx="1371600" cy="578882"/>
          </a:xfrm>
          <a:prstGeom prst="wedgeRoundRectCallout">
            <a:avLst>
              <a:gd name="adj1" fmla="val -19166"/>
              <a:gd name="adj2" fmla="val 72372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Only operator local state left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71AF13-C836-1549-8F9A-ADFAC41CBE7B}"/>
              </a:ext>
            </a:extLst>
          </p:cNvPr>
          <p:cNvSpPr/>
          <p:nvPr/>
        </p:nvSpPr>
        <p:spPr>
          <a:xfrm>
            <a:off x="1225224" y="2456417"/>
            <a:ext cx="571048" cy="132889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2E3F34-F53F-6F46-8A4D-B9AF45B21542}"/>
              </a:ext>
            </a:extLst>
          </p:cNvPr>
          <p:cNvSpPr/>
          <p:nvPr/>
        </p:nvSpPr>
        <p:spPr>
          <a:xfrm>
            <a:off x="1464365" y="2993625"/>
            <a:ext cx="571048" cy="125661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A57932-3209-4247-B877-C7407428E7F9}"/>
              </a:ext>
            </a:extLst>
          </p:cNvPr>
          <p:cNvSpPr/>
          <p:nvPr/>
        </p:nvSpPr>
        <p:spPr>
          <a:xfrm>
            <a:off x="1464365" y="3266367"/>
            <a:ext cx="571048" cy="118697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DFA5B9-B84E-1247-8BB1-50B5589ABA11}"/>
              </a:ext>
            </a:extLst>
          </p:cNvPr>
          <p:cNvSpPr/>
          <p:nvPr/>
        </p:nvSpPr>
        <p:spPr>
          <a:xfrm>
            <a:off x="1464365" y="3532145"/>
            <a:ext cx="571048" cy="118697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2DD761-11BF-A744-B550-92BD79470DBC}"/>
              </a:ext>
            </a:extLst>
          </p:cNvPr>
          <p:cNvSpPr/>
          <p:nvPr/>
        </p:nvSpPr>
        <p:spPr>
          <a:xfrm>
            <a:off x="1030658" y="4064485"/>
            <a:ext cx="571048" cy="121990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0C6739-E42D-D846-B29B-B9F3243BC7EE}"/>
              </a:ext>
            </a:extLst>
          </p:cNvPr>
          <p:cNvSpPr/>
          <p:nvPr/>
        </p:nvSpPr>
        <p:spPr>
          <a:xfrm>
            <a:off x="975842" y="2459767"/>
            <a:ext cx="2464904" cy="132889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0A5150-5DBA-9D4D-83BA-5093E98882C3}"/>
              </a:ext>
            </a:extLst>
          </p:cNvPr>
          <p:cNvSpPr/>
          <p:nvPr/>
        </p:nvSpPr>
        <p:spPr>
          <a:xfrm>
            <a:off x="1457608" y="2991165"/>
            <a:ext cx="1303699" cy="131276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2204EF-BEC7-D94A-87BF-C8B69E17A10F}"/>
              </a:ext>
            </a:extLst>
          </p:cNvPr>
          <p:cNvSpPr/>
          <p:nvPr/>
        </p:nvSpPr>
        <p:spPr>
          <a:xfrm>
            <a:off x="1030657" y="4057254"/>
            <a:ext cx="2326961" cy="53129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3960EF-9A1C-B643-8CE5-57C5F6D2BC74}"/>
              </a:ext>
            </a:extLst>
          </p:cNvPr>
          <p:cNvSpPr/>
          <p:nvPr/>
        </p:nvSpPr>
        <p:spPr>
          <a:xfrm>
            <a:off x="977240" y="2595389"/>
            <a:ext cx="1115813" cy="132889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0B5014F4-29EB-3543-BC0E-CC7908851EC4}"/>
              </a:ext>
            </a:extLst>
          </p:cNvPr>
          <p:cNvCxnSpPr>
            <a:cxnSpLocks/>
            <a:stCxn id="26" idx="3"/>
            <a:endCxn id="28" idx="3"/>
          </p:cNvCxnSpPr>
          <p:nvPr/>
        </p:nvCxnSpPr>
        <p:spPr>
          <a:xfrm flipH="1" flipV="1">
            <a:off x="2093053" y="2661834"/>
            <a:ext cx="668254" cy="394969"/>
          </a:xfrm>
          <a:prstGeom prst="curvedConnector3">
            <a:avLst>
              <a:gd name="adj1" fmla="val -34209"/>
            </a:avLst>
          </a:prstGeom>
          <a:ln w="12700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D06BCFAD-25F7-8747-AB61-6D66D8B71FF8}"/>
              </a:ext>
            </a:extLst>
          </p:cNvPr>
          <p:cNvSpPr/>
          <p:nvPr/>
        </p:nvSpPr>
        <p:spPr>
          <a:xfrm>
            <a:off x="1202603" y="2853854"/>
            <a:ext cx="924962" cy="131276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17849FE3-5D1C-4443-AD51-43E6D2615E24}"/>
              </a:ext>
            </a:extLst>
          </p:cNvPr>
          <p:cNvCxnSpPr>
            <a:cxnSpLocks/>
            <a:stCxn id="26" idx="1"/>
            <a:endCxn id="58" idx="1"/>
          </p:cNvCxnSpPr>
          <p:nvPr/>
        </p:nvCxnSpPr>
        <p:spPr>
          <a:xfrm rot="10800000">
            <a:off x="1202604" y="2919493"/>
            <a:ext cx="255005" cy="137311"/>
          </a:xfrm>
          <a:prstGeom prst="curvedConnector3">
            <a:avLst>
              <a:gd name="adj1" fmla="val 189645"/>
            </a:avLst>
          </a:prstGeom>
          <a:ln w="12700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3826E81A-DAAC-4D45-8891-93693BF812FF}"/>
              </a:ext>
            </a:extLst>
          </p:cNvPr>
          <p:cNvCxnSpPr>
            <a:cxnSpLocks/>
            <a:stCxn id="58" idx="1"/>
            <a:endCxn id="28" idx="1"/>
          </p:cNvCxnSpPr>
          <p:nvPr/>
        </p:nvCxnSpPr>
        <p:spPr>
          <a:xfrm rot="10800000">
            <a:off x="977241" y="2661834"/>
            <a:ext cx="225363" cy="257658"/>
          </a:xfrm>
          <a:prstGeom prst="curvedConnector3">
            <a:avLst>
              <a:gd name="adj1" fmla="val 201436"/>
            </a:avLst>
          </a:prstGeom>
          <a:ln w="12700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ounded Rectangular Callout 65">
            <a:extLst>
              <a:ext uri="{FF2B5EF4-FFF2-40B4-BE49-F238E27FC236}">
                <a16:creationId xmlns:a16="http://schemas.microsoft.com/office/drawing/2014/main" id="{ED962D2F-214F-564D-9B9D-A156CF01604B}"/>
              </a:ext>
            </a:extLst>
          </p:cNvPr>
          <p:cNvSpPr/>
          <p:nvPr/>
        </p:nvSpPr>
        <p:spPr>
          <a:xfrm>
            <a:off x="200025" y="3129130"/>
            <a:ext cx="990599" cy="510778"/>
          </a:xfrm>
          <a:prstGeom prst="wedgeRoundRectCallout">
            <a:avLst>
              <a:gd name="adj1" fmla="val 74145"/>
              <a:gd name="adj2" fmla="val -54982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2. Select all state uses</a:t>
            </a:r>
          </a:p>
        </p:txBody>
      </p:sp>
      <p:sp>
        <p:nvSpPr>
          <p:cNvPr id="67" name="Rounded Rectangular Callout 66">
            <a:extLst>
              <a:ext uri="{FF2B5EF4-FFF2-40B4-BE49-F238E27FC236}">
                <a16:creationId xmlns:a16="http://schemas.microsoft.com/office/drawing/2014/main" id="{E766B6E2-4163-0640-9BCC-F4A0F52893E8}"/>
              </a:ext>
            </a:extLst>
          </p:cNvPr>
          <p:cNvSpPr/>
          <p:nvPr/>
        </p:nvSpPr>
        <p:spPr>
          <a:xfrm>
            <a:off x="3067050" y="3167230"/>
            <a:ext cx="1504950" cy="510778"/>
          </a:xfrm>
          <a:prstGeom prst="wedgeRoundRectCallout">
            <a:avLst>
              <a:gd name="adj1" fmla="val -56622"/>
              <a:gd name="adj2" fmla="val -8692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3. Recursively select dependencies</a:t>
            </a:r>
          </a:p>
        </p:txBody>
      </p:sp>
      <p:sp>
        <p:nvSpPr>
          <p:cNvPr id="69" name="Right Arrow 68">
            <a:extLst>
              <a:ext uri="{FF2B5EF4-FFF2-40B4-BE49-F238E27FC236}">
                <a16:creationId xmlns:a16="http://schemas.microsoft.com/office/drawing/2014/main" id="{E7898A9C-1FDE-484A-82B3-50352AF9F64F}"/>
              </a:ext>
            </a:extLst>
          </p:cNvPr>
          <p:cNvSpPr/>
          <p:nvPr/>
        </p:nvSpPr>
        <p:spPr>
          <a:xfrm>
            <a:off x="3781425" y="2336770"/>
            <a:ext cx="1461802" cy="923924"/>
          </a:xfrm>
          <a:prstGeom prst="rightArrow">
            <a:avLst>
              <a:gd name="adj1" fmla="val 50000"/>
              <a:gd name="adj2" fmla="val 46820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4. Bundle into operator</a:t>
            </a:r>
          </a:p>
        </p:txBody>
      </p:sp>
      <p:sp>
        <p:nvSpPr>
          <p:cNvPr id="70" name="Rounded Rectangular Callout 69">
            <a:extLst>
              <a:ext uri="{FF2B5EF4-FFF2-40B4-BE49-F238E27FC236}">
                <a16:creationId xmlns:a16="http://schemas.microsoft.com/office/drawing/2014/main" id="{6F0B1E41-87BE-7C44-8BAC-45E20F266D0D}"/>
              </a:ext>
            </a:extLst>
          </p:cNvPr>
          <p:cNvSpPr/>
          <p:nvPr/>
        </p:nvSpPr>
        <p:spPr>
          <a:xfrm>
            <a:off x="3653440" y="1850517"/>
            <a:ext cx="1009650" cy="510778"/>
          </a:xfrm>
          <a:prstGeom prst="wedgeRoundRectCallout">
            <a:avLst>
              <a:gd name="adj1" fmla="val -67090"/>
              <a:gd name="adj2" fmla="val 8318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1. Select </a:t>
            </a:r>
            <a:r>
              <a:rPr lang="en-GB" sz="1200" dirty="0" err="1">
                <a:solidFill>
                  <a:schemeClr val="tx1"/>
                </a:solidFill>
                <a:latin typeface="Tw Cen MT"/>
                <a:cs typeface="Tw Cen MT"/>
              </a:rPr>
              <a:t>init</a:t>
            </a:r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 expression</a:t>
            </a:r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id="{425C3143-05C6-0745-9E9A-FEF31E0DEEA4}"/>
              </a:ext>
            </a:extLst>
          </p:cNvPr>
          <p:cNvSpPr/>
          <p:nvPr/>
        </p:nvSpPr>
        <p:spPr>
          <a:xfrm>
            <a:off x="3762587" y="3656142"/>
            <a:ext cx="1461802" cy="857250"/>
          </a:xfrm>
          <a:prstGeom prst="rightArrow">
            <a:avLst>
              <a:gd name="adj1" fmla="val 50000"/>
              <a:gd name="adj2" fmla="val 4950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Rest of program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F4702702-9932-B24F-9254-15EF6FF63105}"/>
              </a:ext>
            </a:extLst>
          </p:cNvPr>
          <p:cNvSpPr/>
          <p:nvPr/>
        </p:nvSpPr>
        <p:spPr>
          <a:xfrm>
            <a:off x="4883972" y="963020"/>
            <a:ext cx="2412064" cy="510778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5. Add boilerplate appropriate for type of generated UDF (not shown)</a:t>
            </a:r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89EB9FC4-0449-1043-8111-3EB05A5AC3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43717" r="7778" b="29556"/>
          <a:stretch/>
        </p:blipFill>
        <p:spPr>
          <a:xfrm>
            <a:off x="5397873" y="3480142"/>
            <a:ext cx="3475822" cy="117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3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58" grpId="0" animBg="1"/>
      <p:bldP spid="66" grpId="0" animBg="1"/>
      <p:bldP spid="67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ED293E2-3B9B-FE47-B2BB-C8EB20AEA245}"/>
              </a:ext>
            </a:extLst>
          </p:cNvPr>
          <p:cNvSpPr/>
          <p:nvPr/>
        </p:nvSpPr>
        <p:spPr>
          <a:xfrm>
            <a:off x="6835735" y="2152563"/>
            <a:ext cx="1979629" cy="6127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/>
                <a:cs typeface="Tw Cen MT"/>
              </a:rPr>
              <a:t>?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014F837F-EDAB-7543-9E84-2B4401ED060C}"/>
              </a:ext>
            </a:extLst>
          </p:cNvPr>
          <p:cNvGraphicFramePr/>
          <p:nvPr/>
        </p:nvGraphicFramePr>
        <p:xfrm>
          <a:off x="328636" y="2152563"/>
          <a:ext cx="6359684" cy="62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D737396F-9557-DB4E-93D0-C613C4979135}"/>
              </a:ext>
            </a:extLst>
          </p:cNvPr>
          <p:cNvSpPr/>
          <p:nvPr/>
        </p:nvSpPr>
        <p:spPr>
          <a:xfrm>
            <a:off x="6157836" y="1090404"/>
            <a:ext cx="2275102" cy="817245"/>
          </a:xfrm>
          <a:prstGeom prst="wedgeRoundRectCallout">
            <a:avLst>
              <a:gd name="adj1" fmla="val -43057"/>
              <a:gd name="adj2" fmla="val 70950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Representation as query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State scoping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Multi-arity functions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8D93095A-14BC-4C41-87A0-77E9BE8A74AA}"/>
              </a:ext>
            </a:extLst>
          </p:cNvPr>
          <p:cNvSpPr/>
          <p:nvPr/>
        </p:nvSpPr>
        <p:spPr>
          <a:xfrm>
            <a:off x="1636789" y="1087675"/>
            <a:ext cx="1984509" cy="817245"/>
          </a:xfrm>
          <a:prstGeom prst="wedgeRoundRectCallout">
            <a:avLst>
              <a:gd name="adj1" fmla="val 13860"/>
              <a:gd name="adj2" fmla="val 70950"/>
              <a:gd name="adj3" fmla="val 16667"/>
            </a:avLst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Selection by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Eviction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Sharding</a:t>
            </a:r>
            <a:endParaRPr lang="en-GB" sz="1400" dirty="0">
              <a:solidFill>
                <a:schemeClr val="tx1">
                  <a:alpha val="40000"/>
                </a:schemeClr>
              </a:solidFill>
              <a:latin typeface="Tw Cen MT"/>
              <a:cs typeface="Tw Cen MT"/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69170A5B-7CCE-7B4D-A66E-7BDEE9856CF2}"/>
              </a:ext>
            </a:extLst>
          </p:cNvPr>
          <p:cNvSpPr/>
          <p:nvPr/>
        </p:nvSpPr>
        <p:spPr>
          <a:xfrm>
            <a:off x="3752016" y="1071651"/>
            <a:ext cx="2275102" cy="817245"/>
          </a:xfrm>
          <a:prstGeom prst="wedgeRoundRectCallout">
            <a:avLst>
              <a:gd name="adj1" fmla="val -20833"/>
              <a:gd name="adj2" fmla="val 72266"/>
              <a:gd name="adj3" fmla="val 16667"/>
            </a:avLst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Find suitable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Handle shared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Generate boilerplate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6AAFCF0B-70B4-F74C-8880-DD96C9E6D707}"/>
              </a:ext>
            </a:extLst>
          </p:cNvPr>
          <p:cNvSpPr/>
          <p:nvPr/>
        </p:nvSpPr>
        <p:spPr>
          <a:xfrm>
            <a:off x="244325" y="889133"/>
            <a:ext cx="1261746" cy="1055608"/>
          </a:xfrm>
          <a:prstGeom prst="wedgeRoundRectCallout">
            <a:avLst>
              <a:gd name="adj1" fmla="val -19980"/>
              <a:gd name="adj2" fmla="val 64550"/>
              <a:gd name="adj3" fmla="val 16667"/>
            </a:avLst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Work in incremental materialized 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7DF694-9B69-B043-A59C-AFE92F031349}"/>
              </a:ext>
            </a:extLst>
          </p:cNvPr>
          <p:cNvSpPr txBox="1"/>
          <p:nvPr/>
        </p:nvSpPr>
        <p:spPr>
          <a:xfrm>
            <a:off x="1064961" y="3273406"/>
            <a:ext cx="1564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ST-UDF and UDA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187D34-E4B1-F14D-9B34-139B444D1AF7}"/>
              </a:ext>
            </a:extLst>
          </p:cNvPr>
          <p:cNvSpPr txBox="1"/>
          <p:nvPr/>
        </p:nvSpPr>
        <p:spPr>
          <a:xfrm>
            <a:off x="4721311" y="3280170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UDTF</a:t>
            </a:r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586F0063-AB9B-984E-96A2-DFBA0BB88724}"/>
              </a:ext>
            </a:extLst>
          </p:cNvPr>
          <p:cNvSpPr/>
          <p:nvPr/>
        </p:nvSpPr>
        <p:spPr>
          <a:xfrm rot="5400000">
            <a:off x="1757146" y="1557232"/>
            <a:ext cx="170950" cy="2894667"/>
          </a:xfrm>
          <a:prstGeom prst="rightBracket">
            <a:avLst>
              <a:gd name="adj" fmla="val 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Bracket 20">
            <a:extLst>
              <a:ext uri="{FF2B5EF4-FFF2-40B4-BE49-F238E27FC236}">
                <a16:creationId xmlns:a16="http://schemas.microsoft.com/office/drawing/2014/main" id="{95749E78-A4DC-AF4F-B516-952BF3B54F3F}"/>
              </a:ext>
            </a:extLst>
          </p:cNvPr>
          <p:cNvSpPr/>
          <p:nvPr/>
        </p:nvSpPr>
        <p:spPr>
          <a:xfrm rot="5400000">
            <a:off x="4941369" y="1557233"/>
            <a:ext cx="170950" cy="2894667"/>
          </a:xfrm>
          <a:prstGeom prst="rightBracket">
            <a:avLst>
              <a:gd name="adj" fmla="val 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89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4C0B60-95C4-7749-8274-CC720D2C01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Iteration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38211-6BF2-4E40-94CD-82CCD8F21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51D8718-6D90-D247-B342-F6FE99A1C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548" r="7778" b="29556"/>
          <a:stretch/>
        </p:blipFill>
        <p:spPr>
          <a:xfrm>
            <a:off x="4927426" y="1157619"/>
            <a:ext cx="3670678" cy="124895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11C8439-84D5-1E4C-A231-1930C26C5BED}"/>
              </a:ext>
            </a:extLst>
          </p:cNvPr>
          <p:cNvSpPr/>
          <p:nvPr/>
        </p:nvSpPr>
        <p:spPr>
          <a:xfrm>
            <a:off x="395288" y="1157619"/>
            <a:ext cx="2089325" cy="1055608"/>
          </a:xfrm>
          <a:prstGeom prst="roundRect">
            <a:avLst>
              <a:gd name="adj" fmla="val 10552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Operators always work on batches for efficiency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No special iteration operator needed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A79757-D9DA-BF47-93CB-EB6A689E68E5}"/>
              </a:ext>
            </a:extLst>
          </p:cNvPr>
          <p:cNvGrpSpPr/>
          <p:nvPr/>
        </p:nvGrpSpPr>
        <p:grpSpPr>
          <a:xfrm>
            <a:off x="2600455" y="3464013"/>
            <a:ext cx="2969102" cy="1248953"/>
            <a:chOff x="2600455" y="3464013"/>
            <a:chExt cx="2969102" cy="124895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3E2437C-897E-1D45-8EF7-FA42ACFBE7E3}"/>
                </a:ext>
              </a:extLst>
            </p:cNvPr>
            <p:cNvSpPr/>
            <p:nvPr/>
          </p:nvSpPr>
          <p:spPr>
            <a:xfrm>
              <a:off x="2600455" y="3947512"/>
              <a:ext cx="771843" cy="514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Tw Cen MT"/>
                  <a:cs typeface="Tw Cen MT"/>
                </a:rPr>
                <a:t>UDA</a:t>
              </a:r>
            </a:p>
          </p:txBody>
        </p:sp>
        <p:graphicFrame>
          <p:nvGraphicFramePr>
            <p:cNvPr id="12" name="Content Placeholder 4">
              <a:extLst>
                <a:ext uri="{FF2B5EF4-FFF2-40B4-BE49-F238E27FC236}">
                  <a16:creationId xmlns:a16="http://schemas.microsoft.com/office/drawing/2014/main" id="{9CD16E33-CF5F-D74B-80DF-273B4D533F0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05964419"/>
                </p:ext>
              </p:extLst>
            </p:nvPr>
          </p:nvGraphicFramePr>
          <p:xfrm>
            <a:off x="3581316" y="3907483"/>
            <a:ext cx="590821" cy="594189"/>
          </p:xfrm>
          <a:graphic>
            <a:graphicData uri="http://schemas.openxmlformats.org/drawingml/2006/table">
              <a:tbl>
                <a:tblPr bandRow="1">
                  <a:tableStyleId>{5C22544A-7EE6-4342-B048-85BDC9FD1C3A}</a:tableStyleId>
                </a:tblPr>
                <a:tblGrid>
                  <a:gridCol w="590821">
                    <a:extLst>
                      <a:ext uri="{9D8B030D-6E8A-4147-A177-3AD203B41FA5}">
                        <a16:colId xmlns:a16="http://schemas.microsoft.com/office/drawing/2014/main" val="1121051258"/>
                      </a:ext>
                    </a:extLst>
                  </a:gridCol>
                </a:tblGrid>
                <a:tr h="198063">
                  <a:tc>
                    <a:txBody>
                      <a:bodyPr/>
                      <a:lstStyle/>
                      <a:p>
                        <a:r>
                          <a:rPr lang="en-GB" sz="1000" dirty="0">
                            <a:solidFill>
                              <a:schemeClr val="tx1"/>
                            </a:solidFill>
                          </a:rPr>
                          <a:t>uid:1</a:t>
                        </a:r>
                      </a:p>
                    </a:txBody>
                    <a:tcPr marL="50292" marR="50292" marT="18000" marB="18000">
                      <a:lnL w="12700" cmpd="sng">
                        <a:noFill/>
                      </a:lnL>
                      <a:lnR w="12700" cmpd="sng">
                        <a:noFill/>
                      </a:lnR>
                      <a:lnT w="381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3064532122"/>
                    </a:ext>
                  </a:extLst>
                </a:tr>
                <a:tr h="198063">
                  <a:tc>
                    <a:txBody>
                      <a:bodyPr/>
                      <a:lstStyle/>
                      <a:p>
                        <a:r>
                          <a:rPr lang="en-GB" sz="1000" dirty="0">
                            <a:solidFill>
                              <a:schemeClr val="tx1"/>
                            </a:solidFill>
                          </a:rPr>
                          <a:t>uid:2</a:t>
                        </a:r>
                      </a:p>
                    </a:txBody>
                    <a:tcPr marL="50292" marR="50292" marT="18000" marB="18000"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2677997459"/>
                    </a:ext>
                  </a:extLst>
                </a:tr>
                <a:tr h="198063">
                  <a:tc>
                    <a:txBody>
                      <a:bodyPr/>
                      <a:lstStyle/>
                      <a:p>
                        <a:r>
                          <a:rPr lang="en-GB" sz="10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a:t>uid:3</a:t>
                        </a:r>
                      </a:p>
                    </a:txBody>
                    <a:tcPr marL="50292" marR="50292" marT="18000" marB="18000">
                      <a:lnL w="12700" cmpd="sng">
                        <a:noFill/>
                      </a:lnL>
                      <a:lnR w="12700" cmpd="sng"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2160587872"/>
                    </a:ext>
                  </a:extLst>
                </a:tr>
              </a:tbl>
            </a:graphicData>
          </a:graphic>
        </p:graphicFrame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B9D041-F181-9741-8FE4-537A738E785F}"/>
                </a:ext>
              </a:extLst>
            </p:cNvPr>
            <p:cNvCxnSpPr>
              <a:cxnSpLocks/>
              <a:stCxn id="11" idx="6"/>
              <a:endCxn id="12" idx="1"/>
            </p:cNvCxnSpPr>
            <p:nvPr/>
          </p:nvCxnSpPr>
          <p:spPr>
            <a:xfrm>
              <a:off x="3372298" y="4204577"/>
              <a:ext cx="209018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F358A3-8CD6-1447-8682-A613D2EF5F7C}"/>
                </a:ext>
              </a:extLst>
            </p:cNvPr>
            <p:cNvCxnSpPr>
              <a:cxnSpLocks/>
              <a:endCxn id="11" idx="4"/>
            </p:cNvCxnSpPr>
            <p:nvPr/>
          </p:nvCxnSpPr>
          <p:spPr>
            <a:xfrm flipV="1">
              <a:off x="2986377" y="4461642"/>
              <a:ext cx="0" cy="251324"/>
            </a:xfrm>
            <a:prstGeom prst="line">
              <a:avLst/>
            </a:prstGeom>
            <a:ln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D40F57-8ADA-5647-8C72-B9A1A60B34C4}"/>
                </a:ext>
              </a:extLst>
            </p:cNvPr>
            <p:cNvCxnSpPr>
              <a:cxnSpLocks/>
              <a:stCxn id="12" idx="3"/>
              <a:endCxn id="26" idx="1"/>
            </p:cNvCxnSpPr>
            <p:nvPr/>
          </p:nvCxnSpPr>
          <p:spPr>
            <a:xfrm>
              <a:off x="4172137" y="4204577"/>
              <a:ext cx="254819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D59B9DF-59D3-E84D-A6C4-7EC008372C7B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2986377" y="3658154"/>
              <a:ext cx="0" cy="289358"/>
            </a:xfrm>
            <a:prstGeom prst="line">
              <a:avLst/>
            </a:prstGeom>
            <a:ln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5127A73-C414-8040-BAB7-25209493AE57}"/>
                </a:ext>
              </a:extLst>
            </p:cNvPr>
            <p:cNvSpPr/>
            <p:nvPr/>
          </p:nvSpPr>
          <p:spPr>
            <a:xfrm>
              <a:off x="3517578" y="3464013"/>
              <a:ext cx="695357" cy="38828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2"/>
                  </a:solidFill>
                  <a:latin typeface="Tw Cen MT"/>
                  <a:cs typeface="Tw Cen MT"/>
                </a:rPr>
                <a:t>Index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457300D-5206-BF42-9AA8-C4938835F32A}"/>
                </a:ext>
              </a:extLst>
            </p:cNvPr>
            <p:cNvSpPr/>
            <p:nvPr/>
          </p:nvSpPr>
          <p:spPr>
            <a:xfrm>
              <a:off x="4426956" y="3881084"/>
              <a:ext cx="1142601" cy="64698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Tw Cen MT"/>
                  <a:cs typeface="Tw Cen MT"/>
                </a:rPr>
                <a:t>Cache + UDA State</a:t>
              </a:r>
            </a:p>
          </p:txBody>
        </p:sp>
      </p:grpSp>
      <p:sp>
        <p:nvSpPr>
          <p:cNvPr id="42" name="Rounded Rectangular Callout 41">
            <a:extLst>
              <a:ext uri="{FF2B5EF4-FFF2-40B4-BE49-F238E27FC236}">
                <a16:creationId xmlns:a16="http://schemas.microsoft.com/office/drawing/2014/main" id="{08FC3A0B-7A0E-7341-8976-B2E6A9114DF1}"/>
              </a:ext>
            </a:extLst>
          </p:cNvPr>
          <p:cNvSpPr/>
          <p:nvPr/>
        </p:nvSpPr>
        <p:spPr>
          <a:xfrm>
            <a:off x="828783" y="3567760"/>
            <a:ext cx="1504996" cy="783193"/>
          </a:xfrm>
          <a:prstGeom prst="wedgeRoundRectCallout">
            <a:avLst>
              <a:gd name="adj1" fmla="val 109534"/>
              <a:gd name="adj2" fmla="val -35234"/>
              <a:gd name="adj3" fmla="val 16667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UDA State already indexed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  <a:hlinkClick r:id="rId4" action="ppaction://hlinksldjump"/>
              </a:rPr>
              <a:t>12. Slide</a:t>
            </a:r>
            <a:endParaRPr lang="en-GB" sz="1200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725EC33-3B7D-564F-BD16-C9B5273DCE6F}"/>
              </a:ext>
            </a:extLst>
          </p:cNvPr>
          <p:cNvSpPr/>
          <p:nvPr/>
        </p:nvSpPr>
        <p:spPr>
          <a:xfrm>
            <a:off x="395287" y="2444819"/>
            <a:ext cx="2371987" cy="895290"/>
          </a:xfrm>
          <a:prstGeom prst="roundRect">
            <a:avLst>
              <a:gd name="adj" fmla="val 12939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Tw Cen MT"/>
                <a:cs typeface="Tw Cen MT"/>
              </a:rPr>
              <a:t>Number of iterations not known. Incremental execution revisits state.</a:t>
            </a:r>
          </a:p>
          <a:p>
            <a:r>
              <a:rPr lang="en-GB" sz="1200" dirty="0">
                <a:solidFill>
                  <a:schemeClr val="bg1"/>
                </a:solidFill>
                <a:latin typeface="Tw Cen MT"/>
                <a:cs typeface="Tw Cen MT"/>
              </a:rPr>
              <a:t>→ Cannot just duplicate operator</a:t>
            </a:r>
          </a:p>
          <a:p>
            <a:r>
              <a:rPr lang="en-GB" sz="1200" dirty="0">
                <a:solidFill>
                  <a:schemeClr val="bg1"/>
                </a:solidFill>
                <a:latin typeface="Tw Cen MT"/>
                <a:cs typeface="Tw Cen MT"/>
              </a:rPr>
              <a:t>→ State index &amp; dispatch needed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0E7BD34A-54A7-2948-A9FC-E68F63E7DD62}"/>
              </a:ext>
            </a:extLst>
          </p:cNvPr>
          <p:cNvSpPr/>
          <p:nvPr/>
        </p:nvSpPr>
        <p:spPr>
          <a:xfrm>
            <a:off x="2680005" y="1247948"/>
            <a:ext cx="2089325" cy="817245"/>
          </a:xfrm>
          <a:prstGeom prst="wedgeRoundRectCallout">
            <a:avLst>
              <a:gd name="adj1" fmla="val 78342"/>
              <a:gd name="adj2" fmla="val 4879"/>
              <a:gd name="adj3" fmla="val 1666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Tw Cen MT"/>
                <a:cs typeface="Tw Cen MT"/>
              </a:rPr>
              <a:t>State must respect scope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State value only valid for one iteration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DCC1D8-B1E0-354D-8D4A-9BA272F68F2A}"/>
              </a:ext>
            </a:extLst>
          </p:cNvPr>
          <p:cNvSpPr/>
          <p:nvPr/>
        </p:nvSpPr>
        <p:spPr>
          <a:xfrm>
            <a:off x="6886575" y="1503114"/>
            <a:ext cx="1260475" cy="155575"/>
          </a:xfrm>
          <a:prstGeom prst="rect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1E27A2D3-8E41-9046-A5DF-620509C41E1D}"/>
              </a:ext>
            </a:extLst>
          </p:cNvPr>
          <p:cNvCxnSpPr>
            <a:stCxn id="3" idx="2"/>
            <a:endCxn id="24" idx="3"/>
          </p:cNvCxnSpPr>
          <p:nvPr/>
        </p:nvCxnSpPr>
        <p:spPr>
          <a:xfrm rot="5400000">
            <a:off x="4865141" y="1006483"/>
            <a:ext cx="1999466" cy="3303878"/>
          </a:xfrm>
          <a:prstGeom prst="curvedConnector2">
            <a:avLst/>
          </a:prstGeom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61AF0B33-67D8-4F4C-B984-19F236DE8005}"/>
              </a:ext>
            </a:extLst>
          </p:cNvPr>
          <p:cNvSpPr/>
          <p:nvPr/>
        </p:nvSpPr>
        <p:spPr>
          <a:xfrm>
            <a:off x="3176310" y="2531692"/>
            <a:ext cx="2698598" cy="544830"/>
          </a:xfrm>
          <a:prstGeom prst="wedgeRoundRectCallout">
            <a:avLst>
              <a:gd name="adj1" fmla="val 60795"/>
              <a:gd name="adj2" fmla="val 48313"/>
              <a:gd name="adj3" fmla="val 16667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Sequence source provides index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Found by analysing control flow context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C31BFE5-CE05-3248-A897-56AEE9DE2064}"/>
              </a:ext>
            </a:extLst>
          </p:cNvPr>
          <p:cNvSpPr/>
          <p:nvPr/>
        </p:nvSpPr>
        <p:spPr>
          <a:xfrm>
            <a:off x="4609197" y="3423040"/>
            <a:ext cx="960360" cy="28944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Monaco" pitchFamily="2" charset="77"/>
                <a:cs typeface="Tw Cen MT"/>
              </a:rPr>
              <a:t>GROUP BY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15BA712-475B-C446-A9B9-C46AF8CCC7CC}"/>
              </a:ext>
            </a:extLst>
          </p:cNvPr>
          <p:cNvSpPr/>
          <p:nvPr/>
        </p:nvSpPr>
        <p:spPr>
          <a:xfrm>
            <a:off x="6283943" y="2318698"/>
            <a:ext cx="2277442" cy="683835"/>
          </a:xfrm>
          <a:prstGeom prst="roundRect">
            <a:avLst>
              <a:gd name="adj" fmla="val 10552"/>
            </a:avLst>
          </a:prstGeom>
          <a:solidFill>
            <a:schemeClr val="bg1">
              <a:alpha val="73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Sequence never created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Source streams items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Each row tagged with index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E1361E3-A261-744B-A59C-82943F281874}"/>
              </a:ext>
            </a:extLst>
          </p:cNvPr>
          <p:cNvSpPr/>
          <p:nvPr/>
        </p:nvSpPr>
        <p:spPr>
          <a:xfrm>
            <a:off x="6283943" y="3604293"/>
            <a:ext cx="1720338" cy="553581"/>
          </a:xfrm>
          <a:prstGeom prst="roundRect">
            <a:avLst>
              <a:gd name="adj" fmla="val 10552"/>
            </a:avLst>
          </a:prstGeom>
          <a:solidFill>
            <a:schemeClr val="bg1">
              <a:alpha val="73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Nesting achieved via compound indices</a:t>
            </a:r>
          </a:p>
        </p:txBody>
      </p:sp>
    </p:spTree>
    <p:extLst>
      <p:ext uri="{BB962C8B-B14F-4D97-AF65-F5344CB8AC3E}">
        <p14:creationId xmlns:p14="http://schemas.microsoft.com/office/powerpoint/2010/main" val="379149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8" grpId="0" animBg="1"/>
      <p:bldP spid="20" grpId="0" animBg="1"/>
      <p:bldP spid="3" grpId="0" animBg="1"/>
      <p:bldP spid="25" grpId="0" animBg="1"/>
      <p:bldP spid="1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53BC30-270D-7644-8891-E72F095DE3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Multi argument functions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7FA2D8-E652-444C-8ECF-89D2B8B63FD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7997" b="82863"/>
          <a:stretch/>
        </p:blipFill>
        <p:spPr>
          <a:xfrm>
            <a:off x="771807" y="1036568"/>
            <a:ext cx="3576790" cy="9931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40CBD-9F86-A148-879E-4F0A5C383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CFF6D-6965-F545-A4B4-74AF8EF76955}"/>
              </a:ext>
            </a:extLst>
          </p:cNvPr>
          <p:cNvSpPr/>
          <p:nvPr/>
        </p:nvSpPr>
        <p:spPr>
          <a:xfrm>
            <a:off x="1029912" y="1563508"/>
            <a:ext cx="3137647" cy="191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F4D672-170E-E649-A239-738DD8B43271}"/>
              </a:ext>
            </a:extLst>
          </p:cNvPr>
          <p:cNvSpPr/>
          <p:nvPr/>
        </p:nvSpPr>
        <p:spPr>
          <a:xfrm>
            <a:off x="1030811" y="1218470"/>
            <a:ext cx="3137647" cy="191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1425E-4FA6-334B-8398-F158850FAD24}"/>
              </a:ext>
            </a:extLst>
          </p:cNvPr>
          <p:cNvSpPr/>
          <p:nvPr/>
        </p:nvSpPr>
        <p:spPr>
          <a:xfrm>
            <a:off x="1623895" y="1036568"/>
            <a:ext cx="444264" cy="191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31E1E4-87ED-3348-ACBF-AD2EDB27D5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989" r="65094" b="71590"/>
          <a:stretch/>
        </p:blipFill>
        <p:spPr>
          <a:xfrm>
            <a:off x="2381045" y="2373941"/>
            <a:ext cx="1500008" cy="1881010"/>
          </a:xfrm>
          <a:prstGeom prst="rect">
            <a:avLst/>
          </a:prstGeom>
        </p:spPr>
      </p:pic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500D8833-0126-4A4C-B5CF-85861F7B238F}"/>
              </a:ext>
            </a:extLst>
          </p:cNvPr>
          <p:cNvSpPr/>
          <p:nvPr/>
        </p:nvSpPr>
        <p:spPr>
          <a:xfrm>
            <a:off x="892979" y="2154637"/>
            <a:ext cx="1860788" cy="578882"/>
          </a:xfrm>
          <a:prstGeom prst="wedgeRoundRectCallout">
            <a:avLst>
              <a:gd name="adj1" fmla="val 48385"/>
              <a:gd name="adj2" fmla="val 87278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0000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Order of output tuples cannot be guaranteed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42E29FDA-A5A0-A445-8C3F-4C0411E5D388}"/>
              </a:ext>
            </a:extLst>
          </p:cNvPr>
          <p:cNvSpPr/>
          <p:nvPr/>
        </p:nvSpPr>
        <p:spPr>
          <a:xfrm>
            <a:off x="1083302" y="3635134"/>
            <a:ext cx="1860788" cy="578882"/>
          </a:xfrm>
          <a:prstGeom prst="wedgeRoundRectCallout">
            <a:avLst>
              <a:gd name="adj1" fmla="val 53684"/>
              <a:gd name="adj2" fmla="val -73779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0000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Needs to line up inputs from same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B2D02C4B-7F16-0A48-938C-7AC38E892613}"/>
                  </a:ext>
                </a:extLst>
              </p:cNvPr>
              <p:cNvSpPr/>
              <p:nvPr/>
            </p:nvSpPr>
            <p:spPr>
              <a:xfrm>
                <a:off x="3788963" y="2028903"/>
                <a:ext cx="2043828" cy="105560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There already exists an operator that does this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w Cen MT"/>
                      </a:rPr>
                      <m:t>⋈</m:t>
                    </m:r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 (join)</a:t>
                </a: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B2D02C4B-7F16-0A48-938C-7AC38E8926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963" y="2028903"/>
                <a:ext cx="2043828" cy="1055608"/>
              </a:xfrm>
              <a:prstGeom prst="roundRect">
                <a:avLst/>
              </a:prstGeom>
              <a:blipFill>
                <a:blip r:embed="rId5"/>
                <a:stretch>
                  <a:fillRect b="-11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07692081-716F-3849-9BF5-CDB39A8341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3616" r="65094" b="67074"/>
          <a:stretch/>
        </p:blipFill>
        <p:spPr>
          <a:xfrm>
            <a:off x="6929234" y="1784797"/>
            <a:ext cx="1569916" cy="2832592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EA1CD76-343A-BA4E-8A01-6724CB81973B}"/>
              </a:ext>
            </a:extLst>
          </p:cNvPr>
          <p:cNvSpPr/>
          <p:nvPr/>
        </p:nvSpPr>
        <p:spPr>
          <a:xfrm>
            <a:off x="3873645" y="3234367"/>
            <a:ext cx="1874464" cy="57888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Needs an key to join iterations on</a:t>
            </a:r>
          </a:p>
        </p:txBody>
      </p: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3644B210-9C18-904F-9751-3FDF48889E77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168458" y="1314094"/>
            <a:ext cx="3231419" cy="1886942"/>
          </a:xfrm>
          <a:prstGeom prst="curvedConnector3">
            <a:avLst>
              <a:gd name="adj1" fmla="val 68865"/>
            </a:avLst>
          </a:prstGeom>
          <a:ln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85662C4A-83F7-484D-B69A-D93CF5BB0404}"/>
              </a:ext>
            </a:extLst>
          </p:cNvPr>
          <p:cNvSpPr/>
          <p:nvPr/>
        </p:nvSpPr>
        <p:spPr>
          <a:xfrm>
            <a:off x="6154120" y="880865"/>
            <a:ext cx="1776108" cy="817245"/>
          </a:xfrm>
          <a:prstGeom prst="wedgeRoundRectCallout">
            <a:avLst>
              <a:gd name="adj1" fmla="val -34962"/>
              <a:gd name="adj2" fmla="val 77987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0000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Scope key from before also associates iterations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E0C321B-DF4E-5040-A257-F25F10EC37A8}"/>
              </a:ext>
            </a:extLst>
          </p:cNvPr>
          <p:cNvSpPr/>
          <p:nvPr/>
        </p:nvSpPr>
        <p:spPr>
          <a:xfrm>
            <a:off x="5968874" y="2034902"/>
            <a:ext cx="960360" cy="28944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Monaco" pitchFamily="2" charset="77"/>
                <a:cs typeface="Tw Cen MT"/>
              </a:rPr>
              <a:t>GROUP BY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262C7FD-1852-DD44-A63C-CC866D6E1D6B}"/>
              </a:ext>
            </a:extLst>
          </p:cNvPr>
          <p:cNvSpPr/>
          <p:nvPr/>
        </p:nvSpPr>
        <p:spPr>
          <a:xfrm>
            <a:off x="419139" y="2733519"/>
            <a:ext cx="1500008" cy="715089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0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Only interesting for multiple outputs i.e. iteration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383A51C-F145-874E-AA0B-3457F8CD4413}"/>
              </a:ext>
            </a:extLst>
          </p:cNvPr>
          <p:cNvSpPr/>
          <p:nvPr/>
        </p:nvSpPr>
        <p:spPr>
          <a:xfrm>
            <a:off x="4040533" y="4214016"/>
            <a:ext cx="2686247" cy="57888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Also works correctly for variables from outside the for-loop</a:t>
            </a:r>
          </a:p>
        </p:txBody>
      </p:sp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F137220E-ADAF-644B-ACE0-040917DEE15A}"/>
              </a:ext>
            </a:extLst>
          </p:cNvPr>
          <p:cNvSpPr/>
          <p:nvPr/>
        </p:nvSpPr>
        <p:spPr>
          <a:xfrm>
            <a:off x="5811299" y="3547173"/>
            <a:ext cx="1670209" cy="510778"/>
          </a:xfrm>
          <a:prstGeom prst="wedgeRoundRectCallout">
            <a:avLst>
              <a:gd name="adj1" fmla="val 57516"/>
              <a:gd name="adj2" fmla="val -63038"/>
              <a:gd name="adj3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0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All inputs packaged up nicely in single row</a:t>
            </a:r>
          </a:p>
        </p:txBody>
      </p:sp>
    </p:spTree>
    <p:extLst>
      <p:ext uri="{BB962C8B-B14F-4D97-AF65-F5344CB8AC3E}">
        <p14:creationId xmlns:p14="http://schemas.microsoft.com/office/powerpoint/2010/main" val="17082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21" grpId="0" animBg="1"/>
      <p:bldP spid="27" grpId="0" animBg="1"/>
      <p:bldP spid="28" grpId="0" animBg="1"/>
      <p:bldP spid="29" grpId="0" animBg="1"/>
      <p:bldP spid="34" grpId="0" animBg="1"/>
      <p:bldP spid="3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A683F8-F308-9F45-AA45-5BD6A8DA70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 query to start with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A6271-A1D6-1C42-8A04-E757BA827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0FECD0-AD27-F749-A84D-F23ADA51CDD8}"/>
              </a:ext>
            </a:extLst>
          </p:cNvPr>
          <p:cNvSpPr txBox="1"/>
          <p:nvPr/>
        </p:nvSpPr>
        <p:spPr>
          <a:xfrm>
            <a:off x="503268" y="4543732"/>
            <a:ext cx="7044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000" dirty="0"/>
              <a:t>Eric Friedman, Peter Pawlowski, </a:t>
            </a:r>
            <a:r>
              <a:rPr lang="de-DE" sz="1000" dirty="0" err="1"/>
              <a:t>and</a:t>
            </a:r>
            <a:r>
              <a:rPr lang="de-DE" sz="1000" dirty="0"/>
              <a:t> John </a:t>
            </a:r>
            <a:r>
              <a:rPr lang="de-DE" sz="1000" dirty="0" err="1"/>
              <a:t>Cieslewicz</a:t>
            </a:r>
            <a:r>
              <a:rPr lang="de-DE" sz="1000" dirty="0"/>
              <a:t>. 2009. SQL/</a:t>
            </a:r>
            <a:r>
              <a:rPr lang="de-DE" sz="1000" dirty="0" err="1"/>
              <a:t>MapReduce</a:t>
            </a:r>
            <a:r>
              <a:rPr lang="de-DE" sz="1000" dirty="0"/>
              <a:t>: a </a:t>
            </a:r>
            <a:r>
              <a:rPr lang="de-DE" sz="1000" dirty="0" err="1"/>
              <a:t>practical</a:t>
            </a:r>
            <a:r>
              <a:rPr lang="de-DE" sz="1000" dirty="0"/>
              <a:t> </a:t>
            </a:r>
            <a:r>
              <a:rPr lang="de-DE" sz="1000" dirty="0" err="1"/>
              <a:t>approach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self-describing</a:t>
            </a:r>
            <a:r>
              <a:rPr lang="de-DE" sz="1000" dirty="0"/>
              <a:t>, </a:t>
            </a:r>
            <a:r>
              <a:rPr lang="de-DE" sz="1000" dirty="0" err="1"/>
              <a:t>polymorphic</a:t>
            </a:r>
            <a:r>
              <a:rPr lang="de-DE" sz="1000" dirty="0"/>
              <a:t>,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parallelizable</a:t>
            </a:r>
            <a:r>
              <a:rPr lang="de-DE" sz="1000" dirty="0"/>
              <a:t> user-</a:t>
            </a:r>
            <a:r>
              <a:rPr lang="de-DE" sz="1000" dirty="0" err="1"/>
              <a:t>defined</a:t>
            </a:r>
            <a:r>
              <a:rPr lang="de-DE" sz="1000" dirty="0"/>
              <a:t> </a:t>
            </a:r>
            <a:r>
              <a:rPr lang="de-DE" sz="1000" dirty="0" err="1"/>
              <a:t>functions</a:t>
            </a:r>
            <a:r>
              <a:rPr lang="de-DE" sz="1000" dirty="0"/>
              <a:t>. </a:t>
            </a:r>
            <a:r>
              <a:rPr lang="de-DE" sz="1000" i="1" dirty="0" err="1"/>
              <a:t>Proc</a:t>
            </a:r>
            <a:r>
              <a:rPr lang="de-DE" sz="1000" i="1" dirty="0"/>
              <a:t>. VLDB </a:t>
            </a:r>
            <a:r>
              <a:rPr lang="de-DE" sz="1000" i="1" dirty="0" err="1"/>
              <a:t>Endow</a:t>
            </a:r>
            <a:r>
              <a:rPr lang="de-DE" sz="1000" i="1" dirty="0"/>
              <a:t>.</a:t>
            </a:r>
            <a:r>
              <a:rPr lang="de-DE" sz="1000" dirty="0"/>
              <a:t> 2, 2 (August 2009), 1402-1413. </a:t>
            </a:r>
            <a:endParaRPr lang="en-GB" sz="1000" dirty="0">
              <a:latin typeface="Tw Cen MT"/>
              <a:cs typeface="Tw Cen MT"/>
            </a:endParaRPr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53AFE666-3975-9E44-A826-3D2280659E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12199"/>
              </p:ext>
            </p:extLst>
          </p:nvPr>
        </p:nvGraphicFramePr>
        <p:xfrm>
          <a:off x="592443" y="2782505"/>
          <a:ext cx="1630512" cy="79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568385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73837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001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005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0185898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010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121892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BA1CB1-9631-7C42-866A-BE24EF92C1B9}"/>
              </a:ext>
            </a:extLst>
          </p:cNvPr>
          <p:cNvSpPr/>
          <p:nvPr/>
        </p:nvSpPr>
        <p:spPr>
          <a:xfrm>
            <a:off x="395288" y="946271"/>
            <a:ext cx="2007090" cy="1421103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  <a:latin typeface="Tw Cen MT"/>
                <a:cs typeface="Tw Cen MT"/>
              </a:rPr>
              <a:t>Query:</a:t>
            </a: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 How many clicks, on average, does it take for a user to get from the </a:t>
            </a: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Tw Cen MT"/>
                <a:cs typeface="Tw Cen MT"/>
              </a:rPr>
              <a:t>start page</a:t>
            </a: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 to a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Tw Cen MT"/>
                <a:cs typeface="Tw Cen MT"/>
              </a:rPr>
              <a:t>purchase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B27CC3E-A9EA-0548-BD31-21D4F2286CB9}"/>
              </a:ext>
            </a:extLst>
          </p:cNvPr>
          <p:cNvSpPr/>
          <p:nvPr/>
        </p:nvSpPr>
        <p:spPr>
          <a:xfrm>
            <a:off x="395288" y="2577870"/>
            <a:ext cx="2007090" cy="1421103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Table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7F1FA2-341E-B94A-850E-19E25669F538}"/>
              </a:ext>
            </a:extLst>
          </p:cNvPr>
          <p:cNvSpPr/>
          <p:nvPr/>
        </p:nvSpPr>
        <p:spPr>
          <a:xfrm>
            <a:off x="3048275" y="942396"/>
            <a:ext cx="995766" cy="1386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F2BE58-990B-FE4B-A48F-430389BEC8C2}"/>
              </a:ext>
            </a:extLst>
          </p:cNvPr>
          <p:cNvSpPr/>
          <p:nvPr/>
        </p:nvSpPr>
        <p:spPr>
          <a:xfrm>
            <a:off x="2999254" y="1362971"/>
            <a:ext cx="1572746" cy="1386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F43514-6694-C644-BAD3-1DCF00E67D1F}"/>
              </a:ext>
            </a:extLst>
          </p:cNvPr>
          <p:cNvSpPr/>
          <p:nvPr/>
        </p:nvSpPr>
        <p:spPr>
          <a:xfrm>
            <a:off x="2892341" y="4068399"/>
            <a:ext cx="500284" cy="1386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BE575B-7CFC-9F44-8192-D7170A34E6E4}"/>
              </a:ext>
            </a:extLst>
          </p:cNvPr>
          <p:cNvSpPr/>
          <p:nvPr/>
        </p:nvSpPr>
        <p:spPr>
          <a:xfrm>
            <a:off x="2892341" y="1569784"/>
            <a:ext cx="447207" cy="1386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915590-7023-3B43-9EC1-E0BB21F39FC5}"/>
              </a:ext>
            </a:extLst>
          </p:cNvPr>
          <p:cNvSpPr/>
          <p:nvPr/>
        </p:nvSpPr>
        <p:spPr>
          <a:xfrm>
            <a:off x="3339548" y="2339407"/>
            <a:ext cx="1063487" cy="1386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7468F-89E6-404B-B800-6AD6366625AE}"/>
              </a:ext>
            </a:extLst>
          </p:cNvPr>
          <p:cNvSpPr/>
          <p:nvPr/>
        </p:nvSpPr>
        <p:spPr>
          <a:xfrm>
            <a:off x="3208516" y="2571750"/>
            <a:ext cx="1433560" cy="4473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607AB1-1B76-9242-B955-DAB7490C5DE5}"/>
              </a:ext>
            </a:extLst>
          </p:cNvPr>
          <p:cNvSpPr/>
          <p:nvPr/>
        </p:nvSpPr>
        <p:spPr>
          <a:xfrm>
            <a:off x="3174187" y="2021978"/>
            <a:ext cx="726892" cy="3174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0B7AF2-5BB5-6346-A0E9-3664C6E58EF1}"/>
              </a:ext>
            </a:extLst>
          </p:cNvPr>
          <p:cNvSpPr/>
          <p:nvPr/>
        </p:nvSpPr>
        <p:spPr>
          <a:xfrm>
            <a:off x="3167550" y="3112876"/>
            <a:ext cx="1279148" cy="138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E4DFFBFC-43A3-6642-83F6-FABF6B79747C}"/>
              </a:ext>
            </a:extLst>
          </p:cNvPr>
          <p:cNvSpPr/>
          <p:nvPr/>
        </p:nvSpPr>
        <p:spPr>
          <a:xfrm>
            <a:off x="5036231" y="1889519"/>
            <a:ext cx="2451068" cy="306467"/>
          </a:xfrm>
          <a:prstGeom prst="wedgeRoundRectCallout">
            <a:avLst>
              <a:gd name="adj1" fmla="val -82669"/>
              <a:gd name="adj2" fmla="val -50552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3. Only the non-overlapping ones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D466A3-E86F-FB4D-9C41-76EBB5D0EE13}"/>
              </a:ext>
            </a:extLst>
          </p:cNvPr>
          <p:cNvSpPr/>
          <p:nvPr/>
        </p:nvSpPr>
        <p:spPr>
          <a:xfrm>
            <a:off x="3785627" y="1706030"/>
            <a:ext cx="445502" cy="1119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56B4BF-703D-E648-9272-6B477085535D}"/>
              </a:ext>
            </a:extLst>
          </p:cNvPr>
          <p:cNvSpPr/>
          <p:nvPr/>
        </p:nvSpPr>
        <p:spPr>
          <a:xfrm>
            <a:off x="3452847" y="1907965"/>
            <a:ext cx="445502" cy="1119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5AC4BE-C815-314B-B140-77CDFFF8B527}"/>
              </a:ext>
            </a:extLst>
          </p:cNvPr>
          <p:cNvSpPr/>
          <p:nvPr/>
        </p:nvSpPr>
        <p:spPr>
          <a:xfrm>
            <a:off x="2892341" y="3631398"/>
            <a:ext cx="1990692" cy="3737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50A6424C-A317-1642-A101-B6364546EFD0}"/>
              </a:ext>
            </a:extLst>
          </p:cNvPr>
          <p:cNvSpPr/>
          <p:nvPr/>
        </p:nvSpPr>
        <p:spPr>
          <a:xfrm>
            <a:off x="4669186" y="825528"/>
            <a:ext cx="1341281" cy="510778"/>
          </a:xfrm>
          <a:prstGeom prst="wedgeRoundRectCallout">
            <a:avLst>
              <a:gd name="adj1" fmla="val -88667"/>
              <a:gd name="adj2" fmla="val -21552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5. Average of the count, per user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D9D99D25-9EE8-CD48-AA4E-5CDBFB10F320}"/>
              </a:ext>
            </a:extLst>
          </p:cNvPr>
          <p:cNvSpPr/>
          <p:nvPr/>
        </p:nvSpPr>
        <p:spPr>
          <a:xfrm>
            <a:off x="4706390" y="1399563"/>
            <a:ext cx="2235499" cy="306467"/>
          </a:xfrm>
          <a:prstGeom prst="wedgeRoundRectCallout">
            <a:avLst>
              <a:gd name="adj1" fmla="val -79281"/>
              <a:gd name="adj2" fmla="val 14771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1. The table, but more than once</a:t>
            </a: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D2F612C0-939A-724E-AF31-384213C7457E}"/>
              </a:ext>
            </a:extLst>
          </p:cNvPr>
          <p:cNvSpPr/>
          <p:nvPr/>
        </p:nvSpPr>
        <p:spPr>
          <a:xfrm>
            <a:off x="4883033" y="2641652"/>
            <a:ext cx="1966852" cy="510778"/>
          </a:xfrm>
          <a:prstGeom prst="wedgeRoundRectCallout">
            <a:avLst>
              <a:gd name="adj1" fmla="val -57256"/>
              <a:gd name="adj2" fmla="val -10299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2. Delimiters for an ordered sequence, if user is the same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A59F9268-4C30-E740-9CFC-7C49840C4BDF}"/>
              </a:ext>
            </a:extLst>
          </p:cNvPr>
          <p:cNvSpPr/>
          <p:nvPr/>
        </p:nvSpPr>
        <p:spPr>
          <a:xfrm>
            <a:off x="4993483" y="3284676"/>
            <a:ext cx="1642212" cy="715089"/>
          </a:xfrm>
          <a:prstGeom prst="wedgeRoundRectCallout">
            <a:avLst>
              <a:gd name="adj1" fmla="val -57256"/>
              <a:gd name="adj2" fmla="val -10299"/>
              <a:gd name="adj3" fmla="val 16667"/>
            </a:avLst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4. The actual clicks in between the sequence, if user is the same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EDDC6B7-94E8-084D-AB82-7911247AD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7011" y="946271"/>
            <a:ext cx="3087578" cy="36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3" grpId="0" animBg="1"/>
      <p:bldP spid="24" grpId="0" animBg="1"/>
      <p:bldP spid="15" grpId="0" animBg="1"/>
      <p:bldP spid="27" grpId="0" animBg="1"/>
      <p:bldP spid="28" grpId="0" animBg="1"/>
      <p:bldP spid="30" grpId="0" animBg="1"/>
      <p:bldP spid="17" grpId="0" animBg="1"/>
      <p:bldP spid="32" grpId="0" animBg="1"/>
      <p:bldP spid="18" grpId="0" animBg="1"/>
      <p:bldP spid="22" grpId="0" animBg="1"/>
      <p:bldP spid="25" grpId="0" animBg="1"/>
      <p:bldP spid="29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ED293E2-3B9B-FE47-B2BB-C8EB20AEA245}"/>
              </a:ext>
            </a:extLst>
          </p:cNvPr>
          <p:cNvSpPr/>
          <p:nvPr/>
        </p:nvSpPr>
        <p:spPr>
          <a:xfrm>
            <a:off x="6835735" y="2152563"/>
            <a:ext cx="1979629" cy="6127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/>
                <a:cs typeface="Tw Cen MT"/>
              </a:rPr>
              <a:t>?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014F837F-EDAB-7543-9E84-2B4401ED060C}"/>
              </a:ext>
            </a:extLst>
          </p:cNvPr>
          <p:cNvGraphicFramePr/>
          <p:nvPr/>
        </p:nvGraphicFramePr>
        <p:xfrm>
          <a:off x="328636" y="2152563"/>
          <a:ext cx="6359684" cy="62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D737396F-9557-DB4E-93D0-C613C4979135}"/>
              </a:ext>
            </a:extLst>
          </p:cNvPr>
          <p:cNvSpPr/>
          <p:nvPr/>
        </p:nvSpPr>
        <p:spPr>
          <a:xfrm>
            <a:off x="6157836" y="1090404"/>
            <a:ext cx="2275102" cy="817245"/>
          </a:xfrm>
          <a:prstGeom prst="wedgeRoundRectCallout">
            <a:avLst>
              <a:gd name="adj1" fmla="val -43057"/>
              <a:gd name="adj2" fmla="val 70950"/>
              <a:gd name="adj3" fmla="val 16667"/>
            </a:avLst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Representation as query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State scoping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Multi-arity functions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8D93095A-14BC-4C41-87A0-77E9BE8A74AA}"/>
              </a:ext>
            </a:extLst>
          </p:cNvPr>
          <p:cNvSpPr/>
          <p:nvPr/>
        </p:nvSpPr>
        <p:spPr>
          <a:xfrm>
            <a:off x="1636789" y="1087675"/>
            <a:ext cx="1984509" cy="817245"/>
          </a:xfrm>
          <a:prstGeom prst="wedgeRoundRectCallout">
            <a:avLst>
              <a:gd name="adj1" fmla="val 13860"/>
              <a:gd name="adj2" fmla="val 70950"/>
              <a:gd name="adj3" fmla="val 16667"/>
            </a:avLst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Selection by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Eviction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Sharding</a:t>
            </a:r>
            <a:endParaRPr lang="en-GB" sz="1400" dirty="0">
              <a:solidFill>
                <a:schemeClr val="tx1">
                  <a:alpha val="40000"/>
                </a:schemeClr>
              </a:solidFill>
              <a:latin typeface="Tw Cen MT"/>
              <a:cs typeface="Tw Cen MT"/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69170A5B-7CCE-7B4D-A66E-7BDEE9856CF2}"/>
              </a:ext>
            </a:extLst>
          </p:cNvPr>
          <p:cNvSpPr/>
          <p:nvPr/>
        </p:nvSpPr>
        <p:spPr>
          <a:xfrm>
            <a:off x="3752016" y="1071651"/>
            <a:ext cx="2275102" cy="817245"/>
          </a:xfrm>
          <a:prstGeom prst="wedgeRoundRectCallout">
            <a:avLst>
              <a:gd name="adj1" fmla="val -20833"/>
              <a:gd name="adj2" fmla="val 72266"/>
              <a:gd name="adj3" fmla="val 16667"/>
            </a:avLst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Find suitable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Handle shared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Generate boilerplate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6AAFCF0B-70B4-F74C-8880-DD96C9E6D707}"/>
              </a:ext>
            </a:extLst>
          </p:cNvPr>
          <p:cNvSpPr/>
          <p:nvPr/>
        </p:nvSpPr>
        <p:spPr>
          <a:xfrm>
            <a:off x="244325" y="889133"/>
            <a:ext cx="1261746" cy="1055608"/>
          </a:xfrm>
          <a:prstGeom prst="wedgeRoundRectCallout">
            <a:avLst>
              <a:gd name="adj1" fmla="val -19980"/>
              <a:gd name="adj2" fmla="val 64550"/>
              <a:gd name="adj3" fmla="val 16667"/>
            </a:avLst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Work in incremental materialized 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437C87-87E9-7947-9A55-6459085A8ECE}"/>
              </a:ext>
            </a:extLst>
          </p:cNvPr>
          <p:cNvSpPr txBox="1"/>
          <p:nvPr/>
        </p:nvSpPr>
        <p:spPr>
          <a:xfrm>
            <a:off x="1064961" y="3273406"/>
            <a:ext cx="1564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ST-UDF and UDA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64DBB5-E3AA-B741-ABC0-21EB355ED6BF}"/>
              </a:ext>
            </a:extLst>
          </p:cNvPr>
          <p:cNvSpPr txBox="1"/>
          <p:nvPr/>
        </p:nvSpPr>
        <p:spPr>
          <a:xfrm>
            <a:off x="4721311" y="3280170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UDTF</a:t>
            </a:r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C94989BA-A2D5-9342-8564-6D98977DBFC5}"/>
              </a:ext>
            </a:extLst>
          </p:cNvPr>
          <p:cNvSpPr/>
          <p:nvPr/>
        </p:nvSpPr>
        <p:spPr>
          <a:xfrm rot="5400000">
            <a:off x="1757146" y="1557232"/>
            <a:ext cx="170950" cy="2894667"/>
          </a:xfrm>
          <a:prstGeom prst="rightBracket">
            <a:avLst>
              <a:gd name="adj" fmla="val 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Bracket 20">
            <a:extLst>
              <a:ext uri="{FF2B5EF4-FFF2-40B4-BE49-F238E27FC236}">
                <a16:creationId xmlns:a16="http://schemas.microsoft.com/office/drawing/2014/main" id="{C6686BB7-C33B-5249-B3F8-B5DC9458CD02}"/>
              </a:ext>
            </a:extLst>
          </p:cNvPr>
          <p:cNvSpPr/>
          <p:nvPr/>
        </p:nvSpPr>
        <p:spPr>
          <a:xfrm rot="5400000">
            <a:off x="4941369" y="1557233"/>
            <a:ext cx="170950" cy="2894667"/>
          </a:xfrm>
          <a:prstGeom prst="rightBracket">
            <a:avLst>
              <a:gd name="adj" fmla="val 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5381083-E826-5A45-9A81-B4D2B2531D9F}"/>
              </a:ext>
            </a:extLst>
          </p:cNvPr>
          <p:cNvSpPr/>
          <p:nvPr/>
        </p:nvSpPr>
        <p:spPr>
          <a:xfrm>
            <a:off x="653876" y="3706458"/>
            <a:ext cx="2799330" cy="109581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u="sng" dirty="0">
                <a:solidFill>
                  <a:schemeClr val="bg1"/>
                </a:solidFill>
                <a:latin typeface="Tw Cen MT"/>
                <a:cs typeface="Tw Cen MT"/>
              </a:rPr>
              <a:t>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Interoperability with SQL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Composition/Control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Optimization (Parallelization)</a:t>
            </a:r>
          </a:p>
        </p:txBody>
      </p:sp>
    </p:spTree>
    <p:extLst>
      <p:ext uri="{BB962C8B-B14F-4D97-AF65-F5344CB8AC3E}">
        <p14:creationId xmlns:p14="http://schemas.microsoft.com/office/powerpoint/2010/main" val="3767190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9DD24-1B3E-A54D-9273-7DED8185A4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8" y="195486"/>
            <a:ext cx="5575744" cy="504825"/>
          </a:xfrm>
        </p:spPr>
        <p:txBody>
          <a:bodyPr/>
          <a:lstStyle/>
          <a:p>
            <a:r>
              <a:rPr lang="en-GB" dirty="0"/>
              <a:t>Evaluation – Overhead &amp; Expressiveness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373FB-32BE-F049-B7CA-B291D7512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98B2B9-B73C-E04C-B9B7-2AD35A867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975977"/>
            <a:ext cx="4912659" cy="2456330"/>
          </a:xfrm>
          <a:prstGeom prst="rect">
            <a:avLst/>
          </a:prstGeo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A1D81691-EB27-514C-B39A-E7A0A1604BC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7997" b="82863"/>
          <a:stretch/>
        </p:blipFill>
        <p:spPr>
          <a:xfrm>
            <a:off x="503268" y="1045533"/>
            <a:ext cx="3576790" cy="993199"/>
          </a:xfr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541A7A87-3352-2D4D-99E1-C285087A32AB}"/>
              </a:ext>
            </a:extLst>
          </p:cNvPr>
          <p:cNvSpPr/>
          <p:nvPr/>
        </p:nvSpPr>
        <p:spPr>
          <a:xfrm>
            <a:off x="5652120" y="2509849"/>
            <a:ext cx="2765738" cy="510778"/>
          </a:xfrm>
          <a:prstGeom prst="wedgeRoundRectCallout">
            <a:avLst>
              <a:gd name="adj1" fmla="val -81533"/>
              <a:gd name="adj2" fmla="val -54715"/>
              <a:gd name="adj3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0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Performance difference in query due to extra operators inserted by compiler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F1BC627-166B-4646-A2A8-CA17B448DF97}"/>
              </a:ext>
            </a:extLst>
          </p:cNvPr>
          <p:cNvSpPr/>
          <p:nvPr/>
        </p:nvSpPr>
        <p:spPr>
          <a:xfrm>
            <a:off x="4188038" y="963250"/>
            <a:ext cx="2517683" cy="57888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Multi-argument functions and inner-joins naturally correspond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3FD1E-5D16-CC4E-AE36-EC0C10C952B4}"/>
              </a:ext>
            </a:extLst>
          </p:cNvPr>
          <p:cNvSpPr txBox="1"/>
          <p:nvPr/>
        </p:nvSpPr>
        <p:spPr>
          <a:xfrm>
            <a:off x="868833" y="4412077"/>
            <a:ext cx="4007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w Cen MT"/>
                <a:cs typeface="Tw Cen MT"/>
              </a:rPr>
              <a:t>Performance of </a:t>
            </a:r>
            <a:r>
              <a:rPr lang="en-GB" sz="1400" dirty="0" err="1">
                <a:latin typeface="Tw Cen MT"/>
                <a:cs typeface="Tw Cen MT"/>
              </a:rPr>
              <a:t>Ohua</a:t>
            </a:r>
            <a:r>
              <a:rPr lang="en-GB" sz="1400" dirty="0">
                <a:latin typeface="Tw Cen MT"/>
                <a:cs typeface="Tw Cen MT"/>
              </a:rPr>
              <a:t>-compiled </a:t>
            </a:r>
            <a:r>
              <a:rPr lang="en-GB" sz="1400" i="1" dirty="0">
                <a:latin typeface="Tw Cen MT"/>
                <a:cs typeface="Tw Cen MT"/>
              </a:rPr>
              <a:t>average</a:t>
            </a:r>
            <a:r>
              <a:rPr lang="en-GB" sz="1400" dirty="0">
                <a:latin typeface="Tw Cen MT"/>
                <a:cs typeface="Tw Cen MT"/>
              </a:rPr>
              <a:t> query in comparison to SQL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026AD32-9A81-5F4F-B91F-DFC6FEAF81C2}"/>
              </a:ext>
            </a:extLst>
          </p:cNvPr>
          <p:cNvSpPr/>
          <p:nvPr/>
        </p:nvSpPr>
        <p:spPr>
          <a:xfrm>
            <a:off x="5652120" y="3363005"/>
            <a:ext cx="2765739" cy="81724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0000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Separate performance comparison of generated </a:t>
            </a:r>
            <a:r>
              <a:rPr lang="en-GB" sz="1400" i="1" dirty="0">
                <a:solidFill>
                  <a:schemeClr val="tx1"/>
                </a:solidFill>
                <a:latin typeface="Tw Cen MT"/>
                <a:cs typeface="Tw Cen MT"/>
              </a:rPr>
              <a:t>sum</a:t>
            </a: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 and SQL </a:t>
            </a:r>
            <a:r>
              <a:rPr lang="en-GB" sz="1400" i="1" dirty="0">
                <a:solidFill>
                  <a:schemeClr val="tx1"/>
                </a:solidFill>
                <a:latin typeface="Tw Cen MT"/>
                <a:cs typeface="Tw Cen MT"/>
              </a:rPr>
              <a:t>sum</a:t>
            </a: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 operators shows no difference</a:t>
            </a:r>
          </a:p>
        </p:txBody>
      </p:sp>
    </p:spTree>
    <p:extLst>
      <p:ext uri="{BB962C8B-B14F-4D97-AF65-F5344CB8AC3E}">
        <p14:creationId xmlns:p14="http://schemas.microsoft.com/office/powerpoint/2010/main" val="405208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44515B-5E20-064F-929F-37B9DEEE60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8" y="195486"/>
            <a:ext cx="5256832" cy="504825"/>
          </a:xfrm>
        </p:spPr>
        <p:txBody>
          <a:bodyPr/>
          <a:lstStyle/>
          <a:p>
            <a:r>
              <a:rPr lang="en-GB" dirty="0"/>
              <a:t>Evaluation - Parallelism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C11AD-A1A2-D540-8324-B80D32AD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DEE80-F4FB-1F43-9E45-833859350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27" y="2529174"/>
            <a:ext cx="4013200" cy="2006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B77429D-F8C1-F243-951D-D0F4E08F1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3811" r="7778" b="29556"/>
          <a:stretch/>
        </p:blipFill>
        <p:spPr>
          <a:xfrm>
            <a:off x="5331311" y="863114"/>
            <a:ext cx="3475822" cy="117112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17CBB07-2B60-D34D-AAB5-EEBF109964BD}"/>
              </a:ext>
            </a:extLst>
          </p:cNvPr>
          <p:cNvGrpSpPr/>
          <p:nvPr/>
        </p:nvGrpSpPr>
        <p:grpSpPr>
          <a:xfrm>
            <a:off x="493091" y="1607653"/>
            <a:ext cx="706727" cy="446886"/>
            <a:chOff x="808309" y="3595077"/>
            <a:chExt cx="706727" cy="44688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78E82D-F8C4-A74B-973E-5BD15BDBFF73}"/>
                </a:ext>
              </a:extLst>
            </p:cNvPr>
            <p:cNvSpPr/>
            <p:nvPr/>
          </p:nvSpPr>
          <p:spPr>
            <a:xfrm>
              <a:off x="808309" y="3595077"/>
              <a:ext cx="509503" cy="2418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400" dirty="0">
                  <a:solidFill>
                    <a:schemeClr val="tx1"/>
                  </a:solidFill>
                  <a:latin typeface="Tw Cen MT"/>
                  <a:cs typeface="Tw Cen MT"/>
                </a:rPr>
                <a:t>run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2E3B25-261B-F54C-94DA-4E425C3464A1}"/>
                </a:ext>
              </a:extLst>
            </p:cNvPr>
            <p:cNvSpPr/>
            <p:nvPr/>
          </p:nvSpPr>
          <p:spPr>
            <a:xfrm>
              <a:off x="1120588" y="3647515"/>
              <a:ext cx="394448" cy="394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>
                  <a:solidFill>
                    <a:schemeClr val="bg1"/>
                  </a:solidFill>
                  <a:latin typeface="Tw Cen MT"/>
                  <a:cs typeface="Tw Cen MT"/>
                </a:rPr>
                <a:t>op0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5B827B-7F49-4949-9120-2A818270E218}"/>
              </a:ext>
            </a:extLst>
          </p:cNvPr>
          <p:cNvGrpSpPr/>
          <p:nvPr/>
        </p:nvGrpSpPr>
        <p:grpSpPr>
          <a:xfrm>
            <a:off x="1314873" y="1607653"/>
            <a:ext cx="706727" cy="446886"/>
            <a:chOff x="808309" y="3595077"/>
            <a:chExt cx="706727" cy="44688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A1A088-33CF-A94B-8B35-5CC9D70DF5A3}"/>
                </a:ext>
              </a:extLst>
            </p:cNvPr>
            <p:cNvSpPr/>
            <p:nvPr/>
          </p:nvSpPr>
          <p:spPr>
            <a:xfrm>
              <a:off x="808309" y="3595077"/>
              <a:ext cx="509503" cy="2418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400" dirty="0">
                  <a:solidFill>
                    <a:schemeClr val="tx1"/>
                  </a:solidFill>
                  <a:latin typeface="Tw Cen MT"/>
                  <a:cs typeface="Tw Cen MT"/>
                </a:rPr>
                <a:t>run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17820D0-B470-7144-B031-F4BD94E3B118}"/>
                </a:ext>
              </a:extLst>
            </p:cNvPr>
            <p:cNvSpPr/>
            <p:nvPr/>
          </p:nvSpPr>
          <p:spPr>
            <a:xfrm>
              <a:off x="1120588" y="3647515"/>
              <a:ext cx="394448" cy="394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>
                  <a:solidFill>
                    <a:schemeClr val="bg1"/>
                  </a:solidFill>
                  <a:latin typeface="Tw Cen MT"/>
                  <a:cs typeface="Tw Cen MT"/>
                </a:rPr>
                <a:t>op0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673124-A45F-054D-BCDF-EF3933EA54F3}"/>
              </a:ext>
            </a:extLst>
          </p:cNvPr>
          <p:cNvGrpSpPr/>
          <p:nvPr/>
        </p:nvGrpSpPr>
        <p:grpSpPr>
          <a:xfrm>
            <a:off x="2136655" y="1607653"/>
            <a:ext cx="706727" cy="446886"/>
            <a:chOff x="808309" y="3595077"/>
            <a:chExt cx="706727" cy="44688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CFFEC0-CAF4-8A4E-ACED-62AE0CC6E2F0}"/>
                </a:ext>
              </a:extLst>
            </p:cNvPr>
            <p:cNvSpPr/>
            <p:nvPr/>
          </p:nvSpPr>
          <p:spPr>
            <a:xfrm>
              <a:off x="808309" y="3595077"/>
              <a:ext cx="509503" cy="2418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400" dirty="0">
                  <a:solidFill>
                    <a:schemeClr val="tx1"/>
                  </a:solidFill>
                  <a:latin typeface="Tw Cen MT"/>
                  <a:cs typeface="Tw Cen MT"/>
                </a:rPr>
                <a:t>run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7C60D02-6D81-7444-A75E-9066303BB1CD}"/>
                </a:ext>
              </a:extLst>
            </p:cNvPr>
            <p:cNvSpPr/>
            <p:nvPr/>
          </p:nvSpPr>
          <p:spPr>
            <a:xfrm>
              <a:off x="1120588" y="3647515"/>
              <a:ext cx="394448" cy="394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>
                  <a:solidFill>
                    <a:schemeClr val="bg1"/>
                  </a:solidFill>
                  <a:latin typeface="Tw Cen MT"/>
                  <a:cs typeface="Tw Cen MT"/>
                </a:rPr>
                <a:t>op0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B9958-09B1-834B-A9D4-E662774DD5C4}"/>
              </a:ext>
            </a:extLst>
          </p:cNvPr>
          <p:cNvSpPr/>
          <p:nvPr/>
        </p:nvSpPr>
        <p:spPr>
          <a:xfrm>
            <a:off x="431214" y="941304"/>
            <a:ext cx="633256" cy="38839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0..3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840E1F-4435-BB4E-96DC-6E732499A96C}"/>
              </a:ext>
            </a:extLst>
          </p:cNvPr>
          <p:cNvSpPr/>
          <p:nvPr/>
        </p:nvSpPr>
        <p:spPr>
          <a:xfrm>
            <a:off x="1252996" y="941304"/>
            <a:ext cx="633256" cy="38839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4..7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8821D-A598-A342-BEC8-FD2058D35980}"/>
              </a:ext>
            </a:extLst>
          </p:cNvPr>
          <p:cNvSpPr/>
          <p:nvPr/>
        </p:nvSpPr>
        <p:spPr>
          <a:xfrm>
            <a:off x="2074778" y="941304"/>
            <a:ext cx="633256" cy="38839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8..11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B05621-D9FF-4A45-A70D-3E29691A3463}"/>
              </a:ext>
            </a:extLst>
          </p:cNvPr>
          <p:cNvCxnSpPr>
            <a:stCxn id="25" idx="2"/>
            <a:endCxn id="20" idx="0"/>
          </p:cNvCxnSpPr>
          <p:nvPr/>
        </p:nvCxnSpPr>
        <p:spPr>
          <a:xfrm>
            <a:off x="2391406" y="1329695"/>
            <a:ext cx="1" cy="27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72AD955-BF44-1E4D-8A49-47831C3637FE}"/>
              </a:ext>
            </a:extLst>
          </p:cNvPr>
          <p:cNvCxnSpPr>
            <a:cxnSpLocks/>
            <a:stCxn id="24" idx="2"/>
            <a:endCxn id="17" idx="0"/>
          </p:cNvCxnSpPr>
          <p:nvPr/>
        </p:nvCxnSpPr>
        <p:spPr>
          <a:xfrm>
            <a:off x="1569624" y="1329695"/>
            <a:ext cx="1" cy="27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DA808C3-4BBD-614F-8E46-3258F8AA47D7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747842" y="1329695"/>
            <a:ext cx="1" cy="27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5CADB99-8E54-7042-BBF5-234794C44E2A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1569625" y="1849470"/>
            <a:ext cx="0" cy="355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C3F0F21-6768-D64C-B1B4-37BE7FDBC732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2391407" y="1849470"/>
            <a:ext cx="0" cy="355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833245A-7739-EB4E-9345-AA69F8713526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47842" y="1849470"/>
            <a:ext cx="1" cy="355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5F5C94A-2397-0C43-9533-23A3F2735BCE}"/>
              </a:ext>
            </a:extLst>
          </p:cNvPr>
          <p:cNvGrpSpPr/>
          <p:nvPr/>
        </p:nvGrpSpPr>
        <p:grpSpPr>
          <a:xfrm>
            <a:off x="525309" y="2798771"/>
            <a:ext cx="2992582" cy="1317226"/>
            <a:chOff x="5772727" y="950736"/>
            <a:chExt cx="2992582" cy="1317226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AB97DA70-877D-154B-930E-3A8692D7C7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38058" b="88435"/>
            <a:stretch/>
          </p:blipFill>
          <p:spPr>
            <a:xfrm>
              <a:off x="5963441" y="1673095"/>
              <a:ext cx="2730830" cy="594866"/>
            </a:xfrm>
            <a:prstGeom prst="rect">
              <a:avLst/>
            </a:prstGeom>
          </p:spPr>
        </p:pic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618E0A36-3CA0-7E4D-8B88-7518D780F476}"/>
                </a:ext>
              </a:extLst>
            </p:cNvPr>
            <p:cNvSpPr/>
            <p:nvPr/>
          </p:nvSpPr>
          <p:spPr>
            <a:xfrm>
              <a:off x="5772727" y="950736"/>
              <a:ext cx="2992582" cy="1317226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Tw Cen MT"/>
                  <a:cs typeface="Tw Cen MT"/>
                </a:rPr>
                <a:t>Leveraging the parallelism is simply setting a runtime parameter</a:t>
              </a:r>
            </a:p>
          </p:txBody>
        </p:sp>
      </p:grpSp>
      <p:sp>
        <p:nvSpPr>
          <p:cNvPr id="50" name="Rounded Rectangular Callout 49">
            <a:extLst>
              <a:ext uri="{FF2B5EF4-FFF2-40B4-BE49-F238E27FC236}">
                <a16:creationId xmlns:a16="http://schemas.microsoft.com/office/drawing/2014/main" id="{EC8FA2B2-EB09-9146-9F6D-CCD513293BB9}"/>
              </a:ext>
            </a:extLst>
          </p:cNvPr>
          <p:cNvSpPr/>
          <p:nvPr/>
        </p:nvSpPr>
        <p:spPr>
          <a:xfrm>
            <a:off x="4915120" y="1855565"/>
            <a:ext cx="1622612" cy="578882"/>
          </a:xfrm>
          <a:prstGeom prst="wedgeRoundRectCallout">
            <a:avLst>
              <a:gd name="adj1" fmla="val -1382"/>
              <a:gd name="adj2" fmla="val -130953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Iteration local state allows splitting</a:t>
            </a:r>
          </a:p>
        </p:txBody>
      </p:sp>
      <p:sp>
        <p:nvSpPr>
          <p:cNvPr id="51" name="Rounded Rectangular Callout 50">
            <a:extLst>
              <a:ext uri="{FF2B5EF4-FFF2-40B4-BE49-F238E27FC236}">
                <a16:creationId xmlns:a16="http://schemas.microsoft.com/office/drawing/2014/main" id="{7C71CDFA-525C-0145-A2B6-EED34D090E8E}"/>
              </a:ext>
            </a:extLst>
          </p:cNvPr>
          <p:cNvSpPr/>
          <p:nvPr/>
        </p:nvSpPr>
        <p:spPr>
          <a:xfrm>
            <a:off x="3120217" y="871685"/>
            <a:ext cx="1533084" cy="715089"/>
          </a:xfrm>
          <a:prstGeom prst="wedgeRoundRectCallout">
            <a:avLst>
              <a:gd name="adj1" fmla="val -62946"/>
              <a:gd name="adj2" fmla="val -24129"/>
              <a:gd name="adj3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Data </a:t>
            </a:r>
            <a:r>
              <a:rPr lang="en-GB" sz="1200" dirty="0" err="1">
                <a:solidFill>
                  <a:schemeClr val="tx1"/>
                </a:solidFill>
                <a:latin typeface="Tw Cen MT"/>
                <a:cs typeface="Tw Cen MT"/>
              </a:rPr>
              <a:t>sharded</a:t>
            </a:r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 by range of hashes of index values</a:t>
            </a:r>
          </a:p>
        </p:txBody>
      </p:sp>
      <p:sp>
        <p:nvSpPr>
          <p:cNvPr id="52" name="Rounded Rectangular Callout 51">
            <a:extLst>
              <a:ext uri="{FF2B5EF4-FFF2-40B4-BE49-F238E27FC236}">
                <a16:creationId xmlns:a16="http://schemas.microsoft.com/office/drawing/2014/main" id="{3C700E20-CEC1-BA4D-928C-54F035F76B5A}"/>
              </a:ext>
            </a:extLst>
          </p:cNvPr>
          <p:cNvSpPr/>
          <p:nvPr/>
        </p:nvSpPr>
        <p:spPr>
          <a:xfrm>
            <a:off x="3071633" y="1824262"/>
            <a:ext cx="1464782" cy="510778"/>
          </a:xfrm>
          <a:prstGeom prst="wedgeRoundRectCallout">
            <a:avLst>
              <a:gd name="adj1" fmla="val -59117"/>
              <a:gd name="adj2" fmla="val -44068"/>
              <a:gd name="adj3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Operator state split into distinct pieces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3C9C1CE-AC90-CA43-9419-034F9228FA97}"/>
              </a:ext>
            </a:extLst>
          </p:cNvPr>
          <p:cNvSpPr txBox="1"/>
          <p:nvPr/>
        </p:nvSpPr>
        <p:spPr>
          <a:xfrm>
            <a:off x="4536415" y="4452932"/>
            <a:ext cx="3074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w Cen MT"/>
                <a:cs typeface="Tw Cen MT"/>
              </a:rPr>
              <a:t>Throughput of clickstream analysis with increasing </a:t>
            </a:r>
            <a:r>
              <a:rPr lang="en-GB" sz="1400" dirty="0" err="1">
                <a:latin typeface="Tw Cen MT"/>
                <a:cs typeface="Tw Cen MT"/>
              </a:rPr>
              <a:t>sharding</a:t>
            </a:r>
            <a:r>
              <a:rPr lang="en-GB" sz="1400" dirty="0">
                <a:latin typeface="Tw Cen MT"/>
                <a:cs typeface="Tw Cen MT"/>
              </a:rPr>
              <a:t> factor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3C90FBFF-BC68-194A-B634-E25ECAC01D39}"/>
              </a:ext>
            </a:extLst>
          </p:cNvPr>
          <p:cNvSpPr/>
          <p:nvPr/>
        </p:nvSpPr>
        <p:spPr>
          <a:xfrm>
            <a:off x="525309" y="4212806"/>
            <a:ext cx="2992582" cy="57888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0000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Parallel processing possible without explicit parallel </a:t>
            </a:r>
            <a:r>
              <a:rPr lang="en-GB" sz="1400" dirty="0" err="1">
                <a:solidFill>
                  <a:schemeClr val="tx1"/>
                </a:solidFill>
                <a:latin typeface="Tw Cen MT"/>
                <a:cs typeface="Tw Cen MT"/>
              </a:rPr>
              <a:t>contructs</a:t>
            </a:r>
            <a:endParaRPr lang="en-GB" sz="1400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5480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/>
      <p:bldP spid="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F128FB-E213-8C4C-B433-6C1A23491DDF}"/>
              </a:ext>
            </a:extLst>
          </p:cNvPr>
          <p:cNvSpPr txBox="1"/>
          <p:nvPr/>
        </p:nvSpPr>
        <p:spPr>
          <a:xfrm>
            <a:off x="1064961" y="3273406"/>
            <a:ext cx="1564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ST-UDF and UDA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A2E3E6-C2AB-6048-B564-6B0E8405507C}"/>
              </a:ext>
            </a:extLst>
          </p:cNvPr>
          <p:cNvSpPr txBox="1"/>
          <p:nvPr/>
        </p:nvSpPr>
        <p:spPr>
          <a:xfrm>
            <a:off x="4721311" y="3280170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UDTF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ED293E2-3B9B-FE47-B2BB-C8EB20AEA245}"/>
              </a:ext>
            </a:extLst>
          </p:cNvPr>
          <p:cNvSpPr/>
          <p:nvPr/>
        </p:nvSpPr>
        <p:spPr>
          <a:xfrm>
            <a:off x="6835735" y="2152563"/>
            <a:ext cx="1979629" cy="61274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Imperative Query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014F837F-EDAB-7543-9E84-2B4401ED060C}"/>
              </a:ext>
            </a:extLst>
          </p:cNvPr>
          <p:cNvGraphicFramePr/>
          <p:nvPr/>
        </p:nvGraphicFramePr>
        <p:xfrm>
          <a:off x="328636" y="2152563"/>
          <a:ext cx="6359684" cy="62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Bracket 2">
            <a:extLst>
              <a:ext uri="{FF2B5EF4-FFF2-40B4-BE49-F238E27FC236}">
                <a16:creationId xmlns:a16="http://schemas.microsoft.com/office/drawing/2014/main" id="{321AB87A-D5C7-3D47-95CC-832D23C62F52}"/>
              </a:ext>
            </a:extLst>
          </p:cNvPr>
          <p:cNvSpPr/>
          <p:nvPr/>
        </p:nvSpPr>
        <p:spPr>
          <a:xfrm rot="5400000">
            <a:off x="1757146" y="1557232"/>
            <a:ext cx="170950" cy="2894667"/>
          </a:xfrm>
          <a:prstGeom prst="rightBracket">
            <a:avLst>
              <a:gd name="adj" fmla="val 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A4EF6DDD-3656-C849-9232-1C7091750D1F}"/>
              </a:ext>
            </a:extLst>
          </p:cNvPr>
          <p:cNvSpPr/>
          <p:nvPr/>
        </p:nvSpPr>
        <p:spPr>
          <a:xfrm rot="5400000">
            <a:off x="4941369" y="1557233"/>
            <a:ext cx="170950" cy="2894667"/>
          </a:xfrm>
          <a:prstGeom prst="rightBracket">
            <a:avLst>
              <a:gd name="adj" fmla="val 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D67B780-C097-D04A-AB25-550096BD7499}"/>
              </a:ext>
            </a:extLst>
          </p:cNvPr>
          <p:cNvSpPr/>
          <p:nvPr/>
        </p:nvSpPr>
        <p:spPr>
          <a:xfrm>
            <a:off x="653876" y="3706458"/>
            <a:ext cx="2799330" cy="10958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u="sng" dirty="0">
                <a:solidFill>
                  <a:schemeClr val="bg1"/>
                </a:solidFill>
                <a:latin typeface="Tw Cen MT"/>
                <a:cs typeface="Tw Cen MT"/>
              </a:rPr>
              <a:t>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Interoperability with SQL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Composition/Control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Optimization (Parallelization)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00E6E39F-A7D8-8B43-B711-FBB6368B2120}"/>
              </a:ext>
            </a:extLst>
          </p:cNvPr>
          <p:cNvSpPr/>
          <p:nvPr/>
        </p:nvSpPr>
        <p:spPr>
          <a:xfrm>
            <a:off x="6063562" y="3297835"/>
            <a:ext cx="2722162" cy="817245"/>
          </a:xfrm>
          <a:prstGeom prst="wedgeRoundRectCallout">
            <a:avLst>
              <a:gd name="adj1" fmla="val 20304"/>
              <a:gd name="adj2" fmla="val -97540"/>
              <a:gd name="adj3" fmla="val 1666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Imperative-only query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Embedding SQL in procedural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Recursion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B679EAEC-0A16-6948-A631-4DB36305EDD8}"/>
              </a:ext>
            </a:extLst>
          </p:cNvPr>
          <p:cNvSpPr/>
          <p:nvPr/>
        </p:nvSpPr>
        <p:spPr>
          <a:xfrm>
            <a:off x="6157836" y="1090404"/>
            <a:ext cx="2275102" cy="817245"/>
          </a:xfrm>
          <a:prstGeom prst="wedgeRoundRectCallout">
            <a:avLst>
              <a:gd name="adj1" fmla="val -43057"/>
              <a:gd name="adj2" fmla="val 70950"/>
              <a:gd name="adj3" fmla="val 16667"/>
            </a:avLst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Representation as query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State scoping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Multi-arity functions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417BE225-5218-1346-B172-43B5DB4A3BFE}"/>
              </a:ext>
            </a:extLst>
          </p:cNvPr>
          <p:cNvSpPr/>
          <p:nvPr/>
        </p:nvSpPr>
        <p:spPr>
          <a:xfrm>
            <a:off x="1636789" y="1087675"/>
            <a:ext cx="1984509" cy="817245"/>
          </a:xfrm>
          <a:prstGeom prst="wedgeRoundRectCallout">
            <a:avLst>
              <a:gd name="adj1" fmla="val 13860"/>
              <a:gd name="adj2" fmla="val 70950"/>
              <a:gd name="adj3" fmla="val 16667"/>
            </a:avLst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Selection by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Eviction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Sharding</a:t>
            </a:r>
            <a:endParaRPr lang="en-GB" sz="1400" dirty="0">
              <a:solidFill>
                <a:schemeClr val="tx1">
                  <a:alpha val="40000"/>
                </a:schemeClr>
              </a:solidFill>
              <a:latin typeface="Tw Cen MT"/>
              <a:cs typeface="Tw Cen MT"/>
            </a:endParaRP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3640C5D3-D503-1A4C-9DEC-B4DCFD79E1BA}"/>
              </a:ext>
            </a:extLst>
          </p:cNvPr>
          <p:cNvSpPr/>
          <p:nvPr/>
        </p:nvSpPr>
        <p:spPr>
          <a:xfrm>
            <a:off x="3752016" y="1071651"/>
            <a:ext cx="2275102" cy="817245"/>
          </a:xfrm>
          <a:prstGeom prst="wedgeRoundRectCallout">
            <a:avLst>
              <a:gd name="adj1" fmla="val -20833"/>
              <a:gd name="adj2" fmla="val 72266"/>
              <a:gd name="adj3" fmla="val 16667"/>
            </a:avLst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Find suitable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Handle shared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Generate boilerplate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51233BB1-573A-834E-AB32-AA405C232B83}"/>
              </a:ext>
            </a:extLst>
          </p:cNvPr>
          <p:cNvSpPr/>
          <p:nvPr/>
        </p:nvSpPr>
        <p:spPr>
          <a:xfrm>
            <a:off x="244325" y="889133"/>
            <a:ext cx="1261746" cy="1055608"/>
          </a:xfrm>
          <a:prstGeom prst="wedgeRoundRectCallout">
            <a:avLst>
              <a:gd name="adj1" fmla="val -19980"/>
              <a:gd name="adj2" fmla="val 64550"/>
              <a:gd name="adj3" fmla="val 16667"/>
            </a:avLst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alpha val="40000"/>
                  </a:schemeClr>
                </a:solidFill>
                <a:latin typeface="Tw Cen MT"/>
                <a:cs typeface="Tw Cen MT"/>
              </a:rPr>
              <a:t>Work in incremental materialized view</a:t>
            </a:r>
          </a:p>
        </p:txBody>
      </p:sp>
    </p:spTree>
    <p:extLst>
      <p:ext uri="{BB962C8B-B14F-4D97-AF65-F5344CB8AC3E}">
        <p14:creationId xmlns:p14="http://schemas.microsoft.com/office/powerpoint/2010/main" val="101532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EE691E-5FB5-DD4D-8009-AFA4AA0B5C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Outlook – Embedding SQL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87062-7F6E-0E4E-902E-F81D91034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60FA892-F140-D74A-AA62-378F03B60C2A}"/>
              </a:ext>
            </a:extLst>
          </p:cNvPr>
          <p:cNvGrpSpPr/>
          <p:nvPr/>
        </p:nvGrpSpPr>
        <p:grpSpPr>
          <a:xfrm>
            <a:off x="5829722" y="944556"/>
            <a:ext cx="2817471" cy="1063164"/>
            <a:chOff x="4706027" y="3165923"/>
            <a:chExt cx="2817471" cy="1063164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48E6B218-8989-0E46-B249-2F6ABD1DAB0F}"/>
                </a:ext>
              </a:extLst>
            </p:cNvPr>
            <p:cNvSpPr/>
            <p:nvPr/>
          </p:nvSpPr>
          <p:spPr>
            <a:xfrm>
              <a:off x="4706027" y="3165923"/>
              <a:ext cx="2817471" cy="95836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7FA302D-895F-BC4A-9B78-6C3A8B657686}"/>
                </a:ext>
              </a:extLst>
            </p:cNvPr>
            <p:cNvSpPr/>
            <p:nvPr/>
          </p:nvSpPr>
          <p:spPr>
            <a:xfrm>
              <a:off x="5498209" y="3255853"/>
              <a:ext cx="1917811" cy="1938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D2C01B9-7F7F-7243-9E18-9AFE2C4A3978}"/>
                </a:ext>
              </a:extLst>
            </p:cNvPr>
            <p:cNvSpPr/>
            <p:nvPr/>
          </p:nvSpPr>
          <p:spPr>
            <a:xfrm>
              <a:off x="5076074" y="3568877"/>
              <a:ext cx="1917811" cy="1938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F0A6506-0CA0-BB4F-916A-72C90DF4554A}"/>
                </a:ext>
              </a:extLst>
            </p:cNvPr>
            <p:cNvSpPr/>
            <p:nvPr/>
          </p:nvSpPr>
          <p:spPr>
            <a:xfrm>
              <a:off x="4787457" y="3877855"/>
              <a:ext cx="2345342" cy="1938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F5EF08-D503-3846-BEFA-4A779A71B7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40660" b="81367"/>
            <a:stretch/>
          </p:blipFill>
          <p:spPr>
            <a:xfrm>
              <a:off x="4832471" y="3270724"/>
              <a:ext cx="2616148" cy="95836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77FBDB-A3BE-684E-BE01-641BE0869E01}"/>
              </a:ext>
            </a:extLst>
          </p:cNvPr>
          <p:cNvGrpSpPr/>
          <p:nvPr/>
        </p:nvGrpSpPr>
        <p:grpSpPr>
          <a:xfrm>
            <a:off x="321229" y="944556"/>
            <a:ext cx="1816925" cy="887087"/>
            <a:chOff x="981027" y="3237199"/>
            <a:chExt cx="1816925" cy="887087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FB07FE7-F3DA-0247-8196-DE790EEDF406}"/>
                </a:ext>
              </a:extLst>
            </p:cNvPr>
            <p:cNvSpPr/>
            <p:nvPr/>
          </p:nvSpPr>
          <p:spPr>
            <a:xfrm>
              <a:off x="981027" y="3237199"/>
              <a:ext cx="1816925" cy="81939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EC29DAE1-C86D-5540-A25D-C53FA4D1AAD5}"/>
                </a:ext>
              </a:extLst>
            </p:cNvPr>
            <p:cNvSpPr/>
            <p:nvPr/>
          </p:nvSpPr>
          <p:spPr>
            <a:xfrm>
              <a:off x="1725277" y="3334416"/>
              <a:ext cx="804367" cy="21958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76AC2CEA-348A-B447-BAEC-2E8F537D1A35}"/>
                </a:ext>
              </a:extLst>
            </p:cNvPr>
            <p:cNvSpPr/>
            <p:nvPr/>
          </p:nvSpPr>
          <p:spPr>
            <a:xfrm>
              <a:off x="1620502" y="3727481"/>
              <a:ext cx="909142" cy="21958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188A0B56-346D-E345-8921-4E3B41EC69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73464" b="88328"/>
            <a:stretch/>
          </p:blipFill>
          <p:spPr>
            <a:xfrm>
              <a:off x="1123552" y="3338155"/>
              <a:ext cx="1531874" cy="786131"/>
            </a:xfrm>
            <a:prstGeom prst="rect">
              <a:avLst/>
            </a:prstGeom>
          </p:spPr>
        </p:pic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03366D-04CC-AA4B-AD7D-AC64EB10634F}"/>
              </a:ext>
            </a:extLst>
          </p:cNvPr>
          <p:cNvSpPr/>
          <p:nvPr/>
        </p:nvSpPr>
        <p:spPr>
          <a:xfrm>
            <a:off x="1676717" y="2571751"/>
            <a:ext cx="976583" cy="5048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/>
                <a:cs typeface="Tw Cen MT"/>
              </a:rPr>
              <a:t>SQL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35F7F10-7E92-A24E-9E58-6CB30562815A}"/>
              </a:ext>
            </a:extLst>
          </p:cNvPr>
          <p:cNvSpPr/>
          <p:nvPr/>
        </p:nvSpPr>
        <p:spPr>
          <a:xfrm>
            <a:off x="5652120" y="2571750"/>
            <a:ext cx="1586338" cy="5048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/>
                <a:cs typeface="Tw Cen MT"/>
              </a:rPr>
              <a:t>Imperative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9449DAA-9D56-0746-8946-9963B9B64284}"/>
              </a:ext>
            </a:extLst>
          </p:cNvPr>
          <p:cNvSpPr/>
          <p:nvPr/>
        </p:nvSpPr>
        <p:spPr>
          <a:xfrm>
            <a:off x="3362328" y="3906316"/>
            <a:ext cx="1586338" cy="50482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/>
                <a:cs typeface="Tw Cen MT"/>
              </a:rPr>
              <a:t>Dataflow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461D3DF-91F6-3949-ACFC-F2CDF0F6D853}"/>
              </a:ext>
            </a:extLst>
          </p:cNvPr>
          <p:cNvCxnSpPr/>
          <p:nvPr/>
        </p:nvCxnSpPr>
        <p:spPr>
          <a:xfrm>
            <a:off x="2653300" y="3095251"/>
            <a:ext cx="709028" cy="81106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1644964-4BD4-2344-8468-EDD76F1A5BB9}"/>
              </a:ext>
            </a:extLst>
          </p:cNvPr>
          <p:cNvCxnSpPr>
            <a:cxnSpLocks/>
          </p:cNvCxnSpPr>
          <p:nvPr/>
        </p:nvCxnSpPr>
        <p:spPr>
          <a:xfrm flipH="1">
            <a:off x="4948666" y="3133007"/>
            <a:ext cx="703454" cy="77330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0DC6CA6-E9AC-B74F-9568-388249837BC5}"/>
              </a:ext>
            </a:extLst>
          </p:cNvPr>
          <p:cNvCxnSpPr/>
          <p:nvPr/>
        </p:nvCxnSpPr>
        <p:spPr>
          <a:xfrm flipH="1">
            <a:off x="2709695" y="2759397"/>
            <a:ext cx="28523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4747C11-ED90-104B-942D-437C2C5269D9}"/>
              </a:ext>
            </a:extLst>
          </p:cNvPr>
          <p:cNvCxnSpPr>
            <a:cxnSpLocks/>
          </p:cNvCxnSpPr>
          <p:nvPr/>
        </p:nvCxnSpPr>
        <p:spPr>
          <a:xfrm>
            <a:off x="2737725" y="2901647"/>
            <a:ext cx="2835543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ounded Rectangular Callout 72">
            <a:extLst>
              <a:ext uri="{FF2B5EF4-FFF2-40B4-BE49-F238E27FC236}">
                <a16:creationId xmlns:a16="http://schemas.microsoft.com/office/drawing/2014/main" id="{D4D481BB-22EE-784B-9C58-01FBFD8AA316}"/>
              </a:ext>
            </a:extLst>
          </p:cNvPr>
          <p:cNvSpPr/>
          <p:nvPr/>
        </p:nvSpPr>
        <p:spPr>
          <a:xfrm>
            <a:off x="655331" y="1827768"/>
            <a:ext cx="1908675" cy="578882"/>
          </a:xfrm>
          <a:prstGeom prst="wedgeRoundRectCallout">
            <a:avLst>
              <a:gd name="adj1" fmla="val 70893"/>
              <a:gd name="adj2" fmla="val 66352"/>
              <a:gd name="adj3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Initial goal: Embedding Imperative in SQL</a:t>
            </a:r>
          </a:p>
        </p:txBody>
      </p:sp>
      <p:sp>
        <p:nvSpPr>
          <p:cNvPr id="74" name="Rounded Rectangular Callout 73">
            <a:extLst>
              <a:ext uri="{FF2B5EF4-FFF2-40B4-BE49-F238E27FC236}">
                <a16:creationId xmlns:a16="http://schemas.microsoft.com/office/drawing/2014/main" id="{29CF7687-B581-194E-A724-22F8EE21EB44}"/>
              </a:ext>
            </a:extLst>
          </p:cNvPr>
          <p:cNvSpPr/>
          <p:nvPr/>
        </p:nvSpPr>
        <p:spPr>
          <a:xfrm>
            <a:off x="1255794" y="4360152"/>
            <a:ext cx="1908675" cy="578882"/>
          </a:xfrm>
          <a:prstGeom prst="wedgeRoundRectCallout">
            <a:avLst>
              <a:gd name="adj1" fmla="val 57455"/>
              <a:gd name="adj2" fmla="val -62712"/>
              <a:gd name="adj3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With </a:t>
            </a:r>
            <a:r>
              <a:rPr lang="en-GB" sz="1400" dirty="0" err="1">
                <a:solidFill>
                  <a:schemeClr val="tx1"/>
                </a:solidFill>
                <a:latin typeface="Tw Cen MT"/>
                <a:cs typeface="Tw Cen MT"/>
              </a:rPr>
              <a:t>Ohua</a:t>
            </a: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, dataflow becomes common base</a:t>
            </a:r>
          </a:p>
        </p:txBody>
      </p:sp>
      <p:sp>
        <p:nvSpPr>
          <p:cNvPr id="75" name="Rounded Rectangular Callout 74">
            <a:extLst>
              <a:ext uri="{FF2B5EF4-FFF2-40B4-BE49-F238E27FC236}">
                <a16:creationId xmlns:a16="http://schemas.microsoft.com/office/drawing/2014/main" id="{42AD4AA1-2FE6-0A42-A240-AA434680CF4E}"/>
              </a:ext>
            </a:extLst>
          </p:cNvPr>
          <p:cNvSpPr/>
          <p:nvPr/>
        </p:nvSpPr>
        <p:spPr>
          <a:xfrm>
            <a:off x="381748" y="3557498"/>
            <a:ext cx="2182258" cy="340519"/>
          </a:xfrm>
          <a:prstGeom prst="wedgeRoundRectCallout">
            <a:avLst>
              <a:gd name="adj1" fmla="val 65634"/>
              <a:gd name="adj2" fmla="val -49228"/>
              <a:gd name="adj3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SQL compiles to dataflow</a:t>
            </a:r>
          </a:p>
        </p:txBody>
      </p:sp>
      <p:sp>
        <p:nvSpPr>
          <p:cNvPr id="76" name="Rounded Rectangular Callout 75">
            <a:extLst>
              <a:ext uri="{FF2B5EF4-FFF2-40B4-BE49-F238E27FC236}">
                <a16:creationId xmlns:a16="http://schemas.microsoft.com/office/drawing/2014/main" id="{E50C8CA1-9A85-0142-A3C0-0EEC9E3AEFBB}"/>
              </a:ext>
            </a:extLst>
          </p:cNvPr>
          <p:cNvSpPr/>
          <p:nvPr/>
        </p:nvSpPr>
        <p:spPr>
          <a:xfrm>
            <a:off x="3836361" y="989647"/>
            <a:ext cx="1908674" cy="1464231"/>
          </a:xfrm>
          <a:prstGeom prst="wedgeRoundRectCallout">
            <a:avLst>
              <a:gd name="adj1" fmla="val 8273"/>
              <a:gd name="adj2" fmla="val 77566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With common dataflow base we can also embed SQL in imperative program</a:t>
            </a:r>
          </a:p>
        </p:txBody>
      </p:sp>
      <p:sp>
        <p:nvSpPr>
          <p:cNvPr id="77" name="Rounded Rectangular Callout 76">
            <a:extLst>
              <a:ext uri="{FF2B5EF4-FFF2-40B4-BE49-F238E27FC236}">
                <a16:creationId xmlns:a16="http://schemas.microsoft.com/office/drawing/2014/main" id="{EBDA4D60-8411-6342-AB92-C68B8C198447}"/>
              </a:ext>
            </a:extLst>
          </p:cNvPr>
          <p:cNvSpPr/>
          <p:nvPr/>
        </p:nvSpPr>
        <p:spPr>
          <a:xfrm>
            <a:off x="6276431" y="3144631"/>
            <a:ext cx="2028935" cy="817245"/>
          </a:xfrm>
          <a:prstGeom prst="wedgeRoundRectCallout">
            <a:avLst>
              <a:gd name="adj1" fmla="val -79423"/>
              <a:gd name="adj2" fmla="val -29579"/>
              <a:gd name="adj3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Created query dataflow representation for procedural programs</a:t>
            </a:r>
          </a:p>
        </p:txBody>
      </p:sp>
      <p:sp>
        <p:nvSpPr>
          <p:cNvPr id="78" name="Rounded Rectangular Callout 77">
            <a:extLst>
              <a:ext uri="{FF2B5EF4-FFF2-40B4-BE49-F238E27FC236}">
                <a16:creationId xmlns:a16="http://schemas.microsoft.com/office/drawing/2014/main" id="{4A159E82-4633-2145-8D5D-B1BFC9CE2837}"/>
              </a:ext>
            </a:extLst>
          </p:cNvPr>
          <p:cNvSpPr/>
          <p:nvPr/>
        </p:nvSpPr>
        <p:spPr>
          <a:xfrm>
            <a:off x="5146525" y="4019633"/>
            <a:ext cx="2302490" cy="919401"/>
          </a:xfrm>
          <a:prstGeom prst="wedgeRoundRectCallout">
            <a:avLst>
              <a:gd name="adj1" fmla="val -45934"/>
              <a:gd name="adj2" fmla="val -72291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SQL involvement not necessary: Procedural-only query is possible</a:t>
            </a:r>
          </a:p>
        </p:txBody>
      </p:sp>
    </p:spTree>
    <p:extLst>
      <p:ext uri="{BB962C8B-B14F-4D97-AF65-F5344CB8AC3E}">
        <p14:creationId xmlns:p14="http://schemas.microsoft.com/office/powerpoint/2010/main" val="9841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477E38-CA36-EF41-9082-22EE7A15C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Outlook - Recursion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AA4F5-781B-B845-AAF8-1428C2658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A2335-996F-ED40-8E9C-A8F4A2396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29" y="2950202"/>
            <a:ext cx="3421982" cy="15650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537ACB-CDD8-CF42-A526-D21DAF21F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4" y="911168"/>
            <a:ext cx="2290160" cy="15422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EDF089-0E84-A148-95E7-45561D2914C1}"/>
              </a:ext>
            </a:extLst>
          </p:cNvPr>
          <p:cNvSpPr/>
          <p:nvPr/>
        </p:nvSpPr>
        <p:spPr>
          <a:xfrm>
            <a:off x="2226793" y="3484580"/>
            <a:ext cx="838948" cy="24181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decode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22DBBA-2FA7-F040-9B05-6F3A399EB682}"/>
              </a:ext>
            </a:extLst>
          </p:cNvPr>
          <p:cNvSpPr/>
          <p:nvPr/>
        </p:nvSpPr>
        <p:spPr>
          <a:xfrm>
            <a:off x="2868516" y="3537018"/>
            <a:ext cx="394448" cy="39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100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7429E6-A134-D84C-914F-8848AB4FD190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2646267" y="3060834"/>
            <a:ext cx="0" cy="423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29BF9E-824E-1A4F-8DB4-70907D687EBB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2646267" y="3726397"/>
            <a:ext cx="0" cy="467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9973B6E1-FB70-0B41-A95E-32A0A64DD724}"/>
              </a:ext>
            </a:extLst>
          </p:cNvPr>
          <p:cNvCxnSpPr>
            <a:stCxn id="10" idx="2"/>
            <a:endCxn id="10" idx="0"/>
          </p:cNvCxnSpPr>
          <p:nvPr/>
        </p:nvCxnSpPr>
        <p:spPr>
          <a:xfrm rot="5400000" flipH="1">
            <a:off x="2525358" y="3605489"/>
            <a:ext cx="241817" cy="12700"/>
          </a:xfrm>
          <a:prstGeom prst="curvedConnector5">
            <a:avLst>
              <a:gd name="adj1" fmla="val -94534"/>
              <a:gd name="adj2" fmla="val 5102945"/>
              <a:gd name="adj3" fmla="val 194534"/>
            </a:avLst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B9A69483-1DDE-EF4E-B23B-B3B39C084E31}"/>
              </a:ext>
            </a:extLst>
          </p:cNvPr>
          <p:cNvSpPr/>
          <p:nvPr/>
        </p:nvSpPr>
        <p:spPr>
          <a:xfrm>
            <a:off x="3623185" y="1008012"/>
            <a:ext cx="2028935" cy="817245"/>
          </a:xfrm>
          <a:prstGeom prst="wedgeRoundRectCallout">
            <a:avLst>
              <a:gd name="adj1" fmla="val -77525"/>
              <a:gd name="adj2" fmla="val 6932"/>
              <a:gd name="adj3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Arbitrary nesting needs recursive decoding of inner structure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398B1E4-FBF5-7F4B-BAA2-50F1622BC89E}"/>
              </a:ext>
            </a:extLst>
          </p:cNvPr>
          <p:cNvSpPr/>
          <p:nvPr/>
        </p:nvSpPr>
        <p:spPr>
          <a:xfrm>
            <a:off x="1917097" y="2549657"/>
            <a:ext cx="1268862" cy="50482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tx1"/>
                </a:solidFill>
                <a:latin typeface="Tw Cen MT"/>
                <a:cs typeface="Tw Cen MT"/>
              </a:rPr>
              <a:t>Splitable</a:t>
            </a: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, binary JSON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8F97123-515D-5141-BC48-389F42398E0A}"/>
              </a:ext>
            </a:extLst>
          </p:cNvPr>
          <p:cNvSpPr/>
          <p:nvPr/>
        </p:nvSpPr>
        <p:spPr>
          <a:xfrm>
            <a:off x="930595" y="3359426"/>
            <a:ext cx="957115" cy="50482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Recursive self-call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7B3E42-106D-0242-B978-A428A0929C64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3205198" y="2950202"/>
            <a:ext cx="812936" cy="644582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FB9183-BC8A-A246-A5B5-267F92C6B510}"/>
              </a:ext>
            </a:extLst>
          </p:cNvPr>
          <p:cNvCxnSpPr>
            <a:cxnSpLocks/>
          </p:cNvCxnSpPr>
          <p:nvPr/>
        </p:nvCxnSpPr>
        <p:spPr>
          <a:xfrm>
            <a:off x="3196054" y="3864556"/>
            <a:ext cx="812936" cy="644582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0AB6074-93BC-6B47-90D4-04F341F3458B}"/>
              </a:ext>
            </a:extLst>
          </p:cNvPr>
          <p:cNvSpPr/>
          <p:nvPr/>
        </p:nvSpPr>
        <p:spPr>
          <a:xfrm>
            <a:off x="4338574" y="2396346"/>
            <a:ext cx="2424833" cy="57888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Materialization builds a map of resolved object keys </a:t>
            </a:r>
            <a:r>
              <a:rPr lang="en-GB" sz="1400" baseline="30000" dirty="0">
                <a:solidFill>
                  <a:schemeClr val="tx1"/>
                </a:solidFill>
                <a:latin typeface="Tw Cen MT"/>
                <a:cs typeface="Tw Cen MT"/>
              </a:rPr>
              <a:t>[1]</a:t>
            </a:r>
            <a:endParaRPr lang="en-GB" sz="1400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D8255A-A217-3649-A8AC-DEEA9E5E953A}"/>
              </a:ext>
            </a:extLst>
          </p:cNvPr>
          <p:cNvSpPr/>
          <p:nvPr/>
        </p:nvSpPr>
        <p:spPr>
          <a:xfrm>
            <a:off x="395288" y="4676810"/>
            <a:ext cx="71196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de-DE" sz="1050" dirty="0" err="1">
                <a:latin typeface="+mn-lt"/>
              </a:rPr>
              <a:t>Zhen</a:t>
            </a:r>
            <a:r>
              <a:rPr lang="de-DE" sz="1050" dirty="0">
                <a:latin typeface="+mn-lt"/>
              </a:rPr>
              <a:t> Hua Liu et al. </a:t>
            </a:r>
            <a:r>
              <a:rPr lang="de-DE" sz="1050" dirty="0" err="1">
                <a:latin typeface="+mn-lt"/>
              </a:rPr>
              <a:t>Closing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the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Functional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and</a:t>
            </a:r>
            <a:r>
              <a:rPr lang="de-DE" sz="1050" dirty="0">
                <a:latin typeface="+mn-lt"/>
              </a:rPr>
              <a:t> Performance Gap </a:t>
            </a:r>
            <a:r>
              <a:rPr lang="de-DE" sz="1050" dirty="0" err="1">
                <a:latin typeface="+mn-lt"/>
              </a:rPr>
              <a:t>Between</a:t>
            </a:r>
            <a:r>
              <a:rPr lang="de-DE" sz="1050" dirty="0">
                <a:latin typeface="+mn-lt"/>
              </a:rPr>
              <a:t> SQL </a:t>
            </a:r>
            <a:r>
              <a:rPr lang="de-DE" sz="1050" dirty="0" err="1">
                <a:latin typeface="+mn-lt"/>
              </a:rPr>
              <a:t>and</a:t>
            </a:r>
            <a:r>
              <a:rPr lang="de-DE" sz="1050" dirty="0">
                <a:latin typeface="+mn-lt"/>
              </a:rPr>
              <a:t> </a:t>
            </a:r>
            <a:r>
              <a:rPr lang="de-DE" sz="1050" dirty="0" err="1">
                <a:latin typeface="+mn-lt"/>
              </a:rPr>
              <a:t>NoSQL</a:t>
            </a:r>
            <a:r>
              <a:rPr lang="de-DE" sz="1050" dirty="0">
                <a:latin typeface="+mn-lt"/>
              </a:rPr>
              <a:t>. 2016. SIGMOD ’16. 227–238. </a:t>
            </a:r>
            <a:endParaRPr lang="de-DE" sz="105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55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4" grpId="0" animBg="1"/>
      <p:bldP spid="25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F128FB-E213-8C4C-B433-6C1A23491DDF}"/>
              </a:ext>
            </a:extLst>
          </p:cNvPr>
          <p:cNvSpPr txBox="1"/>
          <p:nvPr/>
        </p:nvSpPr>
        <p:spPr>
          <a:xfrm>
            <a:off x="1064961" y="3273406"/>
            <a:ext cx="1564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ST-UDF and UDA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A2E3E6-C2AB-6048-B564-6B0E8405507C}"/>
              </a:ext>
            </a:extLst>
          </p:cNvPr>
          <p:cNvSpPr txBox="1"/>
          <p:nvPr/>
        </p:nvSpPr>
        <p:spPr>
          <a:xfrm>
            <a:off x="4721311" y="3280170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UDTF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ED293E2-3B9B-FE47-B2BB-C8EB20AEA245}"/>
              </a:ext>
            </a:extLst>
          </p:cNvPr>
          <p:cNvSpPr/>
          <p:nvPr/>
        </p:nvSpPr>
        <p:spPr>
          <a:xfrm>
            <a:off x="6835735" y="2152563"/>
            <a:ext cx="1979629" cy="61274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Imperative Query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014F837F-EDAB-7543-9E84-2B4401ED060C}"/>
              </a:ext>
            </a:extLst>
          </p:cNvPr>
          <p:cNvGraphicFramePr/>
          <p:nvPr/>
        </p:nvGraphicFramePr>
        <p:xfrm>
          <a:off x="328636" y="2152563"/>
          <a:ext cx="6359684" cy="62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Bracket 2">
            <a:extLst>
              <a:ext uri="{FF2B5EF4-FFF2-40B4-BE49-F238E27FC236}">
                <a16:creationId xmlns:a16="http://schemas.microsoft.com/office/drawing/2014/main" id="{321AB87A-D5C7-3D47-95CC-832D23C62F52}"/>
              </a:ext>
            </a:extLst>
          </p:cNvPr>
          <p:cNvSpPr/>
          <p:nvPr/>
        </p:nvSpPr>
        <p:spPr>
          <a:xfrm rot="5400000">
            <a:off x="1757146" y="1557232"/>
            <a:ext cx="170950" cy="2894667"/>
          </a:xfrm>
          <a:prstGeom prst="rightBracket">
            <a:avLst>
              <a:gd name="adj" fmla="val 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A4EF6DDD-3656-C849-9232-1C7091750D1F}"/>
              </a:ext>
            </a:extLst>
          </p:cNvPr>
          <p:cNvSpPr/>
          <p:nvPr/>
        </p:nvSpPr>
        <p:spPr>
          <a:xfrm rot="5400000">
            <a:off x="4941369" y="1557233"/>
            <a:ext cx="170950" cy="2894667"/>
          </a:xfrm>
          <a:prstGeom prst="rightBracket">
            <a:avLst>
              <a:gd name="adj" fmla="val 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D737396F-9557-DB4E-93D0-C613C4979135}"/>
              </a:ext>
            </a:extLst>
          </p:cNvPr>
          <p:cNvSpPr/>
          <p:nvPr/>
        </p:nvSpPr>
        <p:spPr>
          <a:xfrm>
            <a:off x="6157836" y="1090404"/>
            <a:ext cx="2275102" cy="817245"/>
          </a:xfrm>
          <a:prstGeom prst="wedgeRoundRectCallout">
            <a:avLst>
              <a:gd name="adj1" fmla="val -43057"/>
              <a:gd name="adj2" fmla="val 70950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Representation as query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State scoping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Multi-arity functions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8D93095A-14BC-4C41-87A0-77E9BE8A74AA}"/>
              </a:ext>
            </a:extLst>
          </p:cNvPr>
          <p:cNvSpPr/>
          <p:nvPr/>
        </p:nvSpPr>
        <p:spPr>
          <a:xfrm>
            <a:off x="1636789" y="1087675"/>
            <a:ext cx="1984509" cy="817245"/>
          </a:xfrm>
          <a:prstGeom prst="wedgeRoundRectCallout">
            <a:avLst>
              <a:gd name="adj1" fmla="val 13860"/>
              <a:gd name="adj2" fmla="val 70950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Selection by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Eviction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tx1"/>
                </a:solidFill>
                <a:latin typeface="Tw Cen MT"/>
                <a:cs typeface="Tw Cen MT"/>
              </a:rPr>
              <a:t>Sharding</a:t>
            </a:r>
            <a:endParaRPr lang="en-GB" sz="1400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69170A5B-7CCE-7B4D-A66E-7BDEE9856CF2}"/>
              </a:ext>
            </a:extLst>
          </p:cNvPr>
          <p:cNvSpPr/>
          <p:nvPr/>
        </p:nvSpPr>
        <p:spPr>
          <a:xfrm>
            <a:off x="3752016" y="1071651"/>
            <a:ext cx="2275102" cy="817245"/>
          </a:xfrm>
          <a:prstGeom prst="wedgeRoundRectCallout">
            <a:avLst>
              <a:gd name="adj1" fmla="val -20833"/>
              <a:gd name="adj2" fmla="val 7226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Find suitable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Handle shared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Generate boilerplate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6AAFCF0B-70B4-F74C-8880-DD96C9E6D707}"/>
              </a:ext>
            </a:extLst>
          </p:cNvPr>
          <p:cNvSpPr/>
          <p:nvPr/>
        </p:nvSpPr>
        <p:spPr>
          <a:xfrm>
            <a:off x="244325" y="889133"/>
            <a:ext cx="1261746" cy="1055608"/>
          </a:xfrm>
          <a:prstGeom prst="wedgeRoundRectCallout">
            <a:avLst>
              <a:gd name="adj1" fmla="val -19980"/>
              <a:gd name="adj2" fmla="val 64550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Work in incremental materialized view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D67B780-C097-D04A-AB25-550096BD7499}"/>
              </a:ext>
            </a:extLst>
          </p:cNvPr>
          <p:cNvSpPr/>
          <p:nvPr/>
        </p:nvSpPr>
        <p:spPr>
          <a:xfrm>
            <a:off x="653876" y="3706458"/>
            <a:ext cx="2799330" cy="109581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u="sng" dirty="0">
                <a:solidFill>
                  <a:schemeClr val="bg1"/>
                </a:solidFill>
                <a:latin typeface="Tw Cen MT"/>
                <a:cs typeface="Tw Cen MT"/>
              </a:rPr>
              <a:t>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Interoperability with SQL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Composition/Control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Optimization (Parallelization)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49ABEC1D-AB79-9B43-945C-20821646444C}"/>
              </a:ext>
            </a:extLst>
          </p:cNvPr>
          <p:cNvSpPr/>
          <p:nvPr/>
        </p:nvSpPr>
        <p:spPr>
          <a:xfrm>
            <a:off x="6063562" y="3297835"/>
            <a:ext cx="2722162" cy="817245"/>
          </a:xfrm>
          <a:prstGeom prst="wedgeRoundRectCallout">
            <a:avLst>
              <a:gd name="adj1" fmla="val 20304"/>
              <a:gd name="adj2" fmla="val -97540"/>
              <a:gd name="adj3" fmla="val 1666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Imperative-only query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Embedding SQL in procedural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Recursion</a:t>
            </a:r>
          </a:p>
        </p:txBody>
      </p:sp>
    </p:spTree>
    <p:extLst>
      <p:ext uri="{BB962C8B-B14F-4D97-AF65-F5344CB8AC3E}">
        <p14:creationId xmlns:p14="http://schemas.microsoft.com/office/powerpoint/2010/main" val="2349308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563949-5844-6142-8AB3-B290784DB6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Simple Materialization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F09E25-40AE-DE46-B566-1DD9BE3299F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71390102"/>
              </p:ext>
            </p:extLst>
          </p:nvPr>
        </p:nvGraphicFramePr>
        <p:xfrm>
          <a:off x="2068150" y="1455079"/>
          <a:ext cx="1630512" cy="990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568385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73837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start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99745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end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12189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32500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6ED43-3012-184E-A3DB-E19B656B2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ABF071B0-0068-CE48-BF0B-AC6CD1385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045682"/>
              </p:ext>
            </p:extLst>
          </p:nvPr>
        </p:nvGraphicFramePr>
        <p:xfrm>
          <a:off x="2474428" y="4065959"/>
          <a:ext cx="1224136" cy="39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64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891872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Click Distance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2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628514-934C-D94C-B278-5BB4AC70910B}"/>
              </a:ext>
            </a:extLst>
          </p:cNvPr>
          <p:cNvCxnSpPr>
            <a:cxnSpLocks/>
          </p:cNvCxnSpPr>
          <p:nvPr/>
        </p:nvCxnSpPr>
        <p:spPr>
          <a:xfrm>
            <a:off x="4480293" y="2169926"/>
            <a:ext cx="1" cy="656201"/>
          </a:xfrm>
          <a:prstGeom prst="line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5D0ECD-057F-764C-A636-B0BCFBDA8448}"/>
              </a:ext>
            </a:extLst>
          </p:cNvPr>
          <p:cNvCxnSpPr>
            <a:cxnSpLocks/>
          </p:cNvCxnSpPr>
          <p:nvPr/>
        </p:nvCxnSpPr>
        <p:spPr>
          <a:xfrm flipV="1">
            <a:off x="4480294" y="3278796"/>
            <a:ext cx="0" cy="625186"/>
          </a:xfrm>
          <a:prstGeom prst="line">
            <a:avLst/>
          </a:prstGeom>
          <a:ln w="15875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8" name="Content Placeholder 4">
            <a:extLst>
              <a:ext uri="{FF2B5EF4-FFF2-40B4-BE49-F238E27FC236}">
                <a16:creationId xmlns:a16="http://schemas.microsoft.com/office/drawing/2014/main" id="{34443B46-9C43-944A-8BE8-8E1A976C7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082641"/>
              </p:ext>
            </p:extLst>
          </p:nvPr>
        </p:nvGraphicFramePr>
        <p:xfrm>
          <a:off x="5261924" y="3494451"/>
          <a:ext cx="1132205" cy="39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843915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Click Distance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7065AD-E1A7-0B49-8200-539B9218688A}"/>
              </a:ext>
            </a:extLst>
          </p:cNvPr>
          <p:cNvCxnSpPr>
            <a:cxnSpLocks/>
          </p:cNvCxnSpPr>
          <p:nvPr/>
        </p:nvCxnSpPr>
        <p:spPr>
          <a:xfrm>
            <a:off x="4480293" y="2636046"/>
            <a:ext cx="781631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916DC6-387E-4F4C-B5DA-DDBD9D4AD69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480293" y="3692514"/>
            <a:ext cx="781631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an 47">
            <a:extLst>
              <a:ext uri="{FF2B5EF4-FFF2-40B4-BE49-F238E27FC236}">
                <a16:creationId xmlns:a16="http://schemas.microsoft.com/office/drawing/2014/main" id="{AA4DD413-1FF3-5D44-A7C4-2592C9484746}"/>
              </a:ext>
            </a:extLst>
          </p:cNvPr>
          <p:cNvSpPr/>
          <p:nvPr/>
        </p:nvSpPr>
        <p:spPr>
          <a:xfrm>
            <a:off x="3976237" y="1438391"/>
            <a:ext cx="1008112" cy="990315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Base Table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BAD599-4DE9-444A-891D-0F75994830BF}"/>
              </a:ext>
            </a:extLst>
          </p:cNvPr>
          <p:cNvSpPr/>
          <p:nvPr/>
        </p:nvSpPr>
        <p:spPr>
          <a:xfrm>
            <a:off x="4120253" y="2826133"/>
            <a:ext cx="720081" cy="7200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UDF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4DECDE2-C9C7-0945-AE86-7018B168D519}"/>
              </a:ext>
            </a:extLst>
          </p:cNvPr>
          <p:cNvGrpSpPr/>
          <p:nvPr/>
        </p:nvGrpSpPr>
        <p:grpSpPr>
          <a:xfrm>
            <a:off x="4120253" y="3903982"/>
            <a:ext cx="720081" cy="720081"/>
            <a:chOff x="4788023" y="3964755"/>
            <a:chExt cx="720081" cy="720081"/>
          </a:xfrm>
          <a:noFill/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54330B8-AC1E-0043-B044-B68E66D66486}"/>
                </a:ext>
              </a:extLst>
            </p:cNvPr>
            <p:cNvSpPr/>
            <p:nvPr/>
          </p:nvSpPr>
          <p:spPr>
            <a:xfrm>
              <a:off x="4788023" y="3964755"/>
              <a:ext cx="720081" cy="72008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  <p:pic>
          <p:nvPicPr>
            <p:cNvPr id="52" name="Graphic 51" descr="Glasses">
              <a:extLst>
                <a:ext uri="{FF2B5EF4-FFF2-40B4-BE49-F238E27FC236}">
                  <a16:creationId xmlns:a16="http://schemas.microsoft.com/office/drawing/2014/main" id="{CE7EA50D-5EBE-AF4E-B184-587219A88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5751" y="4133673"/>
              <a:ext cx="444625" cy="444625"/>
            </a:xfrm>
            <a:prstGeom prst="rect">
              <a:avLst/>
            </a:prstGeom>
          </p:spPr>
        </p:pic>
      </p:grpSp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03DC18FB-F557-804E-8F30-09C6920490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477035"/>
              </p:ext>
            </p:extLst>
          </p:nvPr>
        </p:nvGraphicFramePr>
        <p:xfrm>
          <a:off x="5261924" y="2149514"/>
          <a:ext cx="1630512" cy="79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568385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73837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start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0185898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end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12189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519A310-CDA0-8A41-AD38-DA393EF0B671}"/>
              </a:ext>
            </a:extLst>
          </p:cNvPr>
          <p:cNvSpPr txBox="1"/>
          <p:nvPr/>
        </p:nvSpPr>
        <p:spPr>
          <a:xfrm>
            <a:off x="2087086" y="868646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Materialization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4E452A-2B70-E84E-86A2-3C9E52D07827}"/>
              </a:ext>
            </a:extLst>
          </p:cNvPr>
          <p:cNvSpPr txBox="1"/>
          <p:nvPr/>
        </p:nvSpPr>
        <p:spPr>
          <a:xfrm>
            <a:off x="5455731" y="885502"/>
            <a:ext cx="1592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Data Transferred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8891E122-7383-E649-A149-822D4CE4BA88}"/>
              </a:ext>
            </a:extLst>
          </p:cNvPr>
          <p:cNvSpPr/>
          <p:nvPr/>
        </p:nvSpPr>
        <p:spPr>
          <a:xfrm>
            <a:off x="6629582" y="1233571"/>
            <a:ext cx="2163106" cy="792252"/>
          </a:xfrm>
          <a:prstGeom prst="wedgeRoundRectCallout">
            <a:avLst>
              <a:gd name="adj1" fmla="val -34878"/>
              <a:gd name="adj2" fmla="val 76105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Entire Table transferred and processed. Inefficient and with high latency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DF375C1C-5634-F343-8ED0-3BD9ACCBF59A}"/>
              </a:ext>
            </a:extLst>
          </p:cNvPr>
          <p:cNvSpPr/>
          <p:nvPr/>
        </p:nvSpPr>
        <p:spPr>
          <a:xfrm>
            <a:off x="251240" y="3195263"/>
            <a:ext cx="2163106" cy="792252"/>
          </a:xfrm>
          <a:prstGeom prst="wedgeRoundRectCallout">
            <a:avLst>
              <a:gd name="adj1" fmla="val 55520"/>
              <a:gd name="adj2" fmla="val 43490"/>
              <a:gd name="adj3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Does no processing, hence same materialization as upstream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93BA51E7-E92F-174A-B0D1-CA2AAA30BF87}"/>
              </a:ext>
            </a:extLst>
          </p:cNvPr>
          <p:cNvSpPr/>
          <p:nvPr/>
        </p:nvSpPr>
        <p:spPr>
          <a:xfrm>
            <a:off x="5196175" y="4051995"/>
            <a:ext cx="2395908" cy="593143"/>
          </a:xfrm>
          <a:prstGeom prst="wedgeRoundRectCallout">
            <a:avLst>
              <a:gd name="adj1" fmla="val -58664"/>
              <a:gd name="adj2" fmla="val -17536"/>
              <a:gd name="adj3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Fast reads by serving from lookup table (materialization)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3191FD-9DEC-5C4A-9642-D5DCB5CDBFD6}"/>
              </a:ext>
            </a:extLst>
          </p:cNvPr>
          <p:cNvSpPr txBox="1"/>
          <p:nvPr/>
        </p:nvSpPr>
        <p:spPr>
          <a:xfrm>
            <a:off x="1176849" y="1794348"/>
            <a:ext cx="752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Tw Cen MT"/>
                <a:cs typeface="Tw Cen MT"/>
              </a:rPr>
              <a:t>inserted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80C96F-E030-984C-8461-F65096548079}"/>
              </a:ext>
            </a:extLst>
          </p:cNvPr>
          <p:cNvSpPr txBox="1"/>
          <p:nvPr/>
        </p:nvSpPr>
        <p:spPr>
          <a:xfrm>
            <a:off x="1188455" y="2190683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Tw Cen MT"/>
                <a:cs typeface="Tw Cen MT"/>
              </a:rPr>
              <a:t>deleted</a:t>
            </a:r>
          </a:p>
        </p:txBody>
      </p:sp>
    </p:spTree>
    <p:extLst>
      <p:ext uri="{BB962C8B-B14F-4D97-AF65-F5344CB8AC3E}">
        <p14:creationId xmlns:p14="http://schemas.microsoft.com/office/powerpoint/2010/main" val="3615792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563949-5844-6142-8AB3-B290784DB6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Incremental Materialization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6ED43-3012-184E-A3DB-E19B656B2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ABF071B0-0068-CE48-BF0B-AC6CD1385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439562"/>
              </p:ext>
            </p:extLst>
          </p:nvPr>
        </p:nvGraphicFramePr>
        <p:xfrm>
          <a:off x="2474428" y="4065959"/>
          <a:ext cx="1224136" cy="39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64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891872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Click Distance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628514-934C-D94C-B278-5BB4AC70910B}"/>
              </a:ext>
            </a:extLst>
          </p:cNvPr>
          <p:cNvCxnSpPr>
            <a:cxnSpLocks/>
          </p:cNvCxnSpPr>
          <p:nvPr/>
        </p:nvCxnSpPr>
        <p:spPr>
          <a:xfrm>
            <a:off x="4480293" y="2169926"/>
            <a:ext cx="1" cy="656201"/>
          </a:xfrm>
          <a:prstGeom prst="line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5D0ECD-057F-764C-A636-B0BCFBDA8448}"/>
              </a:ext>
            </a:extLst>
          </p:cNvPr>
          <p:cNvCxnSpPr>
            <a:cxnSpLocks/>
          </p:cNvCxnSpPr>
          <p:nvPr/>
        </p:nvCxnSpPr>
        <p:spPr>
          <a:xfrm flipV="1">
            <a:off x="4480294" y="3278796"/>
            <a:ext cx="0" cy="625186"/>
          </a:xfrm>
          <a:prstGeom prst="line">
            <a:avLst/>
          </a:prstGeom>
          <a:ln w="15875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8" name="Content Placeholder 4">
            <a:extLst>
              <a:ext uri="{FF2B5EF4-FFF2-40B4-BE49-F238E27FC236}">
                <a16:creationId xmlns:a16="http://schemas.microsoft.com/office/drawing/2014/main" id="{34443B46-9C43-944A-8BE8-8E1A976C7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291340"/>
              </p:ext>
            </p:extLst>
          </p:nvPr>
        </p:nvGraphicFramePr>
        <p:xfrm>
          <a:off x="5261922" y="3435617"/>
          <a:ext cx="1536440" cy="594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21">
                  <a:extLst>
                    <a:ext uri="{9D8B030D-6E8A-4147-A177-3AD203B41FA5}">
                      <a16:colId xmlns:a16="http://schemas.microsoft.com/office/drawing/2014/main" val="2701869760"/>
                    </a:ext>
                  </a:extLst>
                </a:gridCol>
                <a:gridCol w="311821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912798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sign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Click Distance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80932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7065AD-E1A7-0B49-8200-539B9218688A}"/>
              </a:ext>
            </a:extLst>
          </p:cNvPr>
          <p:cNvCxnSpPr>
            <a:cxnSpLocks/>
          </p:cNvCxnSpPr>
          <p:nvPr/>
        </p:nvCxnSpPr>
        <p:spPr>
          <a:xfrm>
            <a:off x="4480293" y="2636046"/>
            <a:ext cx="781631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916DC6-387E-4F4C-B5DA-DDBD9D4AD69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480291" y="3732711"/>
            <a:ext cx="781631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an 47">
            <a:extLst>
              <a:ext uri="{FF2B5EF4-FFF2-40B4-BE49-F238E27FC236}">
                <a16:creationId xmlns:a16="http://schemas.microsoft.com/office/drawing/2014/main" id="{AA4DD413-1FF3-5D44-A7C4-2592C9484746}"/>
              </a:ext>
            </a:extLst>
          </p:cNvPr>
          <p:cNvSpPr/>
          <p:nvPr/>
        </p:nvSpPr>
        <p:spPr>
          <a:xfrm>
            <a:off x="3976237" y="1438391"/>
            <a:ext cx="1008112" cy="990315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Base Table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BAD599-4DE9-444A-891D-0F75994830BF}"/>
              </a:ext>
            </a:extLst>
          </p:cNvPr>
          <p:cNvSpPr/>
          <p:nvPr/>
        </p:nvSpPr>
        <p:spPr>
          <a:xfrm>
            <a:off x="4120253" y="2826133"/>
            <a:ext cx="720081" cy="7200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UDF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4DECDE2-C9C7-0945-AE86-7018B168D519}"/>
              </a:ext>
            </a:extLst>
          </p:cNvPr>
          <p:cNvGrpSpPr/>
          <p:nvPr/>
        </p:nvGrpSpPr>
        <p:grpSpPr>
          <a:xfrm>
            <a:off x="4120253" y="3903982"/>
            <a:ext cx="720081" cy="720081"/>
            <a:chOff x="4788023" y="3964755"/>
            <a:chExt cx="720081" cy="720081"/>
          </a:xfrm>
          <a:noFill/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54330B8-AC1E-0043-B044-B68E66D66486}"/>
                </a:ext>
              </a:extLst>
            </p:cNvPr>
            <p:cNvSpPr/>
            <p:nvPr/>
          </p:nvSpPr>
          <p:spPr>
            <a:xfrm>
              <a:off x="4788023" y="3964755"/>
              <a:ext cx="720081" cy="72008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  <p:pic>
          <p:nvPicPr>
            <p:cNvPr id="52" name="Graphic 51" descr="Glasses">
              <a:extLst>
                <a:ext uri="{FF2B5EF4-FFF2-40B4-BE49-F238E27FC236}">
                  <a16:creationId xmlns:a16="http://schemas.microsoft.com/office/drawing/2014/main" id="{CE7EA50D-5EBE-AF4E-B184-587219A88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5751" y="4133673"/>
              <a:ext cx="444625" cy="444625"/>
            </a:xfrm>
            <a:prstGeom prst="rect">
              <a:avLst/>
            </a:prstGeom>
          </p:spPr>
        </p:pic>
      </p:grpSp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03DC18FB-F557-804E-8F30-09C6920490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315900"/>
              </p:ext>
            </p:extLst>
          </p:nvPr>
        </p:nvGraphicFramePr>
        <p:xfrm>
          <a:off x="5261922" y="2335949"/>
          <a:ext cx="2039951" cy="594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92">
                  <a:extLst>
                    <a:ext uri="{9D8B030D-6E8A-4147-A177-3AD203B41FA5}">
                      <a16:colId xmlns:a16="http://schemas.microsoft.com/office/drawing/2014/main" val="2645830085"/>
                    </a:ext>
                  </a:extLst>
                </a:gridCol>
                <a:gridCol w="306492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604271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822696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sign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+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529806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-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20751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519A310-CDA0-8A41-AD38-DA393EF0B671}"/>
              </a:ext>
            </a:extLst>
          </p:cNvPr>
          <p:cNvSpPr txBox="1"/>
          <p:nvPr/>
        </p:nvSpPr>
        <p:spPr>
          <a:xfrm>
            <a:off x="2087086" y="868646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Materialization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4E452A-2B70-E84E-86A2-3C9E52D07827}"/>
              </a:ext>
            </a:extLst>
          </p:cNvPr>
          <p:cNvSpPr txBox="1"/>
          <p:nvPr/>
        </p:nvSpPr>
        <p:spPr>
          <a:xfrm>
            <a:off x="5455731" y="885502"/>
            <a:ext cx="1592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Data Transferred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93BA51E7-E92F-174A-B0D1-CA2AAA30BF87}"/>
              </a:ext>
            </a:extLst>
          </p:cNvPr>
          <p:cNvSpPr/>
          <p:nvPr/>
        </p:nvSpPr>
        <p:spPr>
          <a:xfrm>
            <a:off x="309437" y="2633043"/>
            <a:ext cx="2046077" cy="720081"/>
          </a:xfrm>
          <a:prstGeom prst="wedgeRoundRectCallout">
            <a:avLst>
              <a:gd name="adj1" fmla="val 58403"/>
              <a:gd name="adj2" fmla="val -2945"/>
              <a:gd name="adj3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Private materialization as lookup table for downstream operators</a:t>
            </a:r>
          </a:p>
        </p:txBody>
      </p:sp>
      <p:graphicFrame>
        <p:nvGraphicFramePr>
          <p:cNvPr id="24" name="Content Placeholder 4">
            <a:extLst>
              <a:ext uri="{FF2B5EF4-FFF2-40B4-BE49-F238E27FC236}">
                <a16:creationId xmlns:a16="http://schemas.microsoft.com/office/drawing/2014/main" id="{C72013D3-AA08-9046-8DF3-F98D56C7C1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750679"/>
              </p:ext>
            </p:extLst>
          </p:nvPr>
        </p:nvGraphicFramePr>
        <p:xfrm>
          <a:off x="2566359" y="2941766"/>
          <a:ext cx="1132205" cy="39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843915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Click Distance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graphicFrame>
        <p:nvGraphicFramePr>
          <p:cNvPr id="27" name="Content Placeholder 4">
            <a:extLst>
              <a:ext uri="{FF2B5EF4-FFF2-40B4-BE49-F238E27FC236}">
                <a16:creationId xmlns:a16="http://schemas.microsoft.com/office/drawing/2014/main" id="{F6894FB0-F647-BC4F-AC2B-52937ADEBB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954239"/>
              </p:ext>
            </p:extLst>
          </p:nvPr>
        </p:nvGraphicFramePr>
        <p:xfrm>
          <a:off x="2068150" y="1455079"/>
          <a:ext cx="1630512" cy="990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568385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73837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start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99745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end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12189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325003"/>
                  </a:ext>
                </a:extLst>
              </a:tr>
            </a:tbl>
          </a:graphicData>
        </a:graphic>
      </p:graphicFrame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F5C84E40-783E-1242-871D-E62A8300DE00}"/>
              </a:ext>
            </a:extLst>
          </p:cNvPr>
          <p:cNvSpPr/>
          <p:nvPr/>
        </p:nvSpPr>
        <p:spPr>
          <a:xfrm>
            <a:off x="6629582" y="1511146"/>
            <a:ext cx="1926021" cy="594190"/>
          </a:xfrm>
          <a:prstGeom prst="wedgeRoundRectCallout">
            <a:avLst>
              <a:gd name="adj1" fmla="val -34878"/>
              <a:gd name="adj2" fmla="val 76105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Only deltas transferred and processed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175CE6C7-1645-3347-97DB-A210402F7E97}"/>
              </a:ext>
            </a:extLst>
          </p:cNvPr>
          <p:cNvSpPr/>
          <p:nvPr/>
        </p:nvSpPr>
        <p:spPr>
          <a:xfrm>
            <a:off x="5738614" y="4226194"/>
            <a:ext cx="1914043" cy="582530"/>
          </a:xfrm>
          <a:prstGeom prst="wedgeRoundRectCallout">
            <a:avLst>
              <a:gd name="adj1" fmla="val 7664"/>
              <a:gd name="adj2" fmla="val -7005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Output are deltas and delete outdated results</a:t>
            </a:r>
          </a:p>
        </p:txBody>
      </p: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3586A5EF-33AA-6C4F-848C-AB2E04831331}"/>
              </a:ext>
            </a:extLst>
          </p:cNvPr>
          <p:cNvSpPr/>
          <p:nvPr/>
        </p:nvSpPr>
        <p:spPr>
          <a:xfrm>
            <a:off x="7115515" y="3096990"/>
            <a:ext cx="1536440" cy="720080"/>
          </a:xfrm>
          <a:prstGeom prst="wedgeRoundRectCallout">
            <a:avLst>
              <a:gd name="adj1" fmla="val -37404"/>
              <a:gd name="adj2" fmla="val -6784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Operator must be able to adjust the result on delete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AE57C85A-2D76-7140-A090-74EC6BE81E2F}"/>
              </a:ext>
            </a:extLst>
          </p:cNvPr>
          <p:cNvSpPr/>
          <p:nvPr/>
        </p:nvSpPr>
        <p:spPr>
          <a:xfrm>
            <a:off x="5155087" y="1472413"/>
            <a:ext cx="1167053" cy="599950"/>
          </a:xfrm>
          <a:prstGeom prst="wedgeRoundRectCallout">
            <a:avLst>
              <a:gd name="adj1" fmla="val -28124"/>
              <a:gd name="adj2" fmla="val 85852"/>
              <a:gd name="adj3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Sign added to each row</a:t>
            </a:r>
          </a:p>
        </p:txBody>
      </p:sp>
    </p:spTree>
    <p:extLst>
      <p:ext uri="{BB962C8B-B14F-4D97-AF65-F5344CB8AC3E}">
        <p14:creationId xmlns:p14="http://schemas.microsoft.com/office/powerpoint/2010/main" val="3513180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ACA7D9-25EE-464B-9E88-790D343C28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Incremental ST-UDF and UDA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5C2D2-0950-8844-A98B-8754A3FD9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A83030-FF67-7941-BF37-2950B8C1608B}"/>
              </a:ext>
            </a:extLst>
          </p:cNvPr>
          <p:cNvGrpSpPr/>
          <p:nvPr/>
        </p:nvGrpSpPr>
        <p:grpSpPr>
          <a:xfrm>
            <a:off x="2136018" y="1483332"/>
            <a:ext cx="1640604" cy="365098"/>
            <a:chOff x="518845" y="1349995"/>
            <a:chExt cx="1640604" cy="3650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CC491D03-93F8-EF47-9F22-A580AEEE5C0C}"/>
                    </a:ext>
                  </a:extLst>
                </p:cNvPr>
                <p:cNvSpPr/>
                <p:nvPr/>
              </p:nvSpPr>
              <p:spPr>
                <a:xfrm>
                  <a:off x="886646" y="1349995"/>
                  <a:ext cx="902485" cy="365098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w Cen MT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w Cen MT"/>
                          </a:rPr>
                          <m:t>+3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Tw Cen MT"/>
                    <a:cs typeface="Tw Cen MT"/>
                  </a:endParaRPr>
                </a:p>
              </p:txBody>
            </p:sp>
          </mc:Choice>
          <mc:Fallback xmlns="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CC491D03-93F8-EF47-9F22-A580AEEE5C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646" y="1349995"/>
                  <a:ext cx="902485" cy="365098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5D08A5B-B49D-5A40-8944-8057C82ADEAE}"/>
                </a:ext>
              </a:extLst>
            </p:cNvPr>
            <p:cNvCxnSpPr>
              <a:cxnSpLocks/>
            </p:cNvCxnSpPr>
            <p:nvPr/>
          </p:nvCxnSpPr>
          <p:spPr>
            <a:xfrm>
              <a:off x="1789132" y="1531369"/>
              <a:ext cx="3703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5B5180F-689C-A149-8192-64F9CF6965DD}"/>
                </a:ext>
              </a:extLst>
            </p:cNvPr>
            <p:cNvCxnSpPr>
              <a:cxnSpLocks/>
            </p:cNvCxnSpPr>
            <p:nvPr/>
          </p:nvCxnSpPr>
          <p:spPr>
            <a:xfrm>
              <a:off x="518845" y="1531369"/>
              <a:ext cx="3703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AE54D47-13B7-2F4A-802A-C407DE9A0B9B}"/>
              </a:ext>
            </a:extLst>
          </p:cNvPr>
          <p:cNvSpPr txBox="1"/>
          <p:nvPr/>
        </p:nvSpPr>
        <p:spPr>
          <a:xfrm>
            <a:off x="503268" y="1268013"/>
            <a:ext cx="84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w Cen MT"/>
                <a:cs typeface="Tw Cen MT"/>
              </a:rPr>
              <a:t>ST-UDF</a:t>
            </a: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ECB1397E-A44F-1E40-958C-14FAFD4261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582385"/>
              </p:ext>
            </p:extLst>
          </p:nvPr>
        </p:nvGraphicFramePr>
        <p:xfrm>
          <a:off x="1713944" y="912627"/>
          <a:ext cx="623642" cy="594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21">
                  <a:extLst>
                    <a:ext uri="{9D8B030D-6E8A-4147-A177-3AD203B41FA5}">
                      <a16:colId xmlns:a16="http://schemas.microsoft.com/office/drawing/2014/main" val="2701869760"/>
                    </a:ext>
                  </a:extLst>
                </a:gridCol>
                <a:gridCol w="311821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sign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x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80932"/>
                  </a:ext>
                </a:extLst>
              </a:tr>
            </a:tbl>
          </a:graphicData>
        </a:graphic>
      </p:graphicFrame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B3BE9399-D08C-4C4C-A833-CD9702EBCF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51538"/>
              </p:ext>
            </p:extLst>
          </p:nvPr>
        </p:nvGraphicFramePr>
        <p:xfrm>
          <a:off x="3608058" y="886794"/>
          <a:ext cx="623642" cy="594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21">
                  <a:extLst>
                    <a:ext uri="{9D8B030D-6E8A-4147-A177-3AD203B41FA5}">
                      <a16:colId xmlns:a16="http://schemas.microsoft.com/office/drawing/2014/main" val="2701869760"/>
                    </a:ext>
                  </a:extLst>
                </a:gridCol>
                <a:gridCol w="311821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sign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x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80932"/>
                  </a:ext>
                </a:extLst>
              </a:tr>
            </a:tbl>
          </a:graphicData>
        </a:graphic>
      </p:graphicFrame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B0E83B17-F81C-4347-85E1-30695F11796D}"/>
              </a:ext>
            </a:extLst>
          </p:cNvPr>
          <p:cNvSpPr/>
          <p:nvPr/>
        </p:nvSpPr>
        <p:spPr>
          <a:xfrm>
            <a:off x="4113828" y="1637345"/>
            <a:ext cx="1447800" cy="580417"/>
          </a:xfrm>
          <a:prstGeom prst="wedgeRoundRectCallout">
            <a:avLst>
              <a:gd name="adj1" fmla="val -38879"/>
              <a:gd name="adj2" fmla="val -83790"/>
              <a:gd name="adj3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Revoke same result on delete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7F55CBEE-A4D7-594B-8F55-D4083793AAD9}"/>
                  </a:ext>
                </a:extLst>
              </p:cNvPr>
              <p:cNvSpPr/>
              <p:nvPr/>
            </p:nvSpPr>
            <p:spPr>
              <a:xfrm>
                <a:off x="5737698" y="912627"/>
                <a:ext cx="3177703" cy="1306285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GB" sz="14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For a 1:1 function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w Cen MT"/>
                      </a:rPr>
                      <m:t>𝑓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w Cen MT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w Cen MT"/>
                      </a:rPr>
                      <m:t>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w Cen MT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 the incremental function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w Cen MT"/>
                      </a:rPr>
                      <m:t>𝑓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w Cen MT"/>
                      </a:rPr>
                      <m:t>′</m:t>
                    </m:r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 is:</a:t>
                </a:r>
              </a:p>
              <a:p>
                <a:endParaRPr lang="en-GB" sz="14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+, 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w Cen MT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+, 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w Cen MT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w Cen MT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−, 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w Cen MT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−, 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w Cen MT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w Cen MT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400" b="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7F55CBEE-A4D7-594B-8F55-D4083793AA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698" y="912627"/>
                <a:ext cx="3177703" cy="130628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29ED9D9C-2764-4B4F-8461-12C903D65FF8}"/>
              </a:ext>
            </a:extLst>
          </p:cNvPr>
          <p:cNvGrpSpPr/>
          <p:nvPr/>
        </p:nvGrpSpPr>
        <p:grpSpPr>
          <a:xfrm>
            <a:off x="2134759" y="3667397"/>
            <a:ext cx="1640604" cy="365098"/>
            <a:chOff x="518845" y="1349995"/>
            <a:chExt cx="1640604" cy="3650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90ED5D07-2243-2346-8FB9-10187D89C5F7}"/>
                    </a:ext>
                  </a:extLst>
                </p:cNvPr>
                <p:cNvSpPr/>
                <p:nvPr/>
              </p:nvSpPr>
              <p:spPr>
                <a:xfrm>
                  <a:off x="886646" y="1349995"/>
                  <a:ext cx="902485" cy="365098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w Cen MT"/>
                          </a:rPr>
                          <m:t>𝑐𝑜𝑢𝑛𝑡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Tw Cen MT"/>
                    <a:cs typeface="Tw Cen MT"/>
                  </a:endParaRPr>
                </a:p>
              </p:txBody>
            </p:sp>
          </mc:Choice>
          <mc:Fallback xmlns=""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90ED5D07-2243-2346-8FB9-10187D89C5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646" y="1349995"/>
                  <a:ext cx="902485" cy="365098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CCD322A-3BBD-E64C-9B0F-96C9A8424235}"/>
                </a:ext>
              </a:extLst>
            </p:cNvPr>
            <p:cNvCxnSpPr>
              <a:cxnSpLocks/>
            </p:cNvCxnSpPr>
            <p:nvPr/>
          </p:nvCxnSpPr>
          <p:spPr>
            <a:xfrm>
              <a:off x="1789132" y="1531369"/>
              <a:ext cx="3703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13B56E2-1354-984C-9E97-20FF5CC7910F}"/>
                </a:ext>
              </a:extLst>
            </p:cNvPr>
            <p:cNvCxnSpPr>
              <a:cxnSpLocks/>
            </p:cNvCxnSpPr>
            <p:nvPr/>
          </p:nvCxnSpPr>
          <p:spPr>
            <a:xfrm>
              <a:off x="518845" y="1531369"/>
              <a:ext cx="3703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ADE0027-8FAB-A546-9710-BAC37C539E22}"/>
              </a:ext>
            </a:extLst>
          </p:cNvPr>
          <p:cNvSpPr txBox="1"/>
          <p:nvPr/>
        </p:nvSpPr>
        <p:spPr>
          <a:xfrm>
            <a:off x="503268" y="3663163"/>
            <a:ext cx="59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w Cen MT"/>
                <a:cs typeface="Tw Cen MT"/>
              </a:rPr>
              <a:t>UDA</a:t>
            </a:r>
          </a:p>
        </p:txBody>
      </p:sp>
      <p:graphicFrame>
        <p:nvGraphicFramePr>
          <p:cNvPr id="24" name="Content Placeholder 4">
            <a:extLst>
              <a:ext uri="{FF2B5EF4-FFF2-40B4-BE49-F238E27FC236}">
                <a16:creationId xmlns:a16="http://schemas.microsoft.com/office/drawing/2014/main" id="{B2C8BF64-3645-374B-B965-0569D225C4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603064"/>
              </p:ext>
            </p:extLst>
          </p:nvPr>
        </p:nvGraphicFramePr>
        <p:xfrm>
          <a:off x="1696275" y="3163895"/>
          <a:ext cx="623642" cy="39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21">
                  <a:extLst>
                    <a:ext uri="{9D8B030D-6E8A-4147-A177-3AD203B41FA5}">
                      <a16:colId xmlns:a16="http://schemas.microsoft.com/office/drawing/2014/main" val="2701869760"/>
                    </a:ext>
                  </a:extLst>
                </a:gridCol>
                <a:gridCol w="311821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sign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x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graphicFrame>
        <p:nvGraphicFramePr>
          <p:cNvPr id="25" name="Content Placeholder 4">
            <a:extLst>
              <a:ext uri="{FF2B5EF4-FFF2-40B4-BE49-F238E27FC236}">
                <a16:creationId xmlns:a16="http://schemas.microsoft.com/office/drawing/2014/main" id="{31E417AB-8D3D-AA47-9815-ECC9B38F3E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968191"/>
              </p:ext>
            </p:extLst>
          </p:nvPr>
        </p:nvGraphicFramePr>
        <p:xfrm>
          <a:off x="1721987" y="4160937"/>
          <a:ext cx="623642" cy="39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21">
                  <a:extLst>
                    <a:ext uri="{9D8B030D-6E8A-4147-A177-3AD203B41FA5}">
                      <a16:colId xmlns:a16="http://schemas.microsoft.com/office/drawing/2014/main" val="2701869760"/>
                    </a:ext>
                  </a:extLst>
                </a:gridCol>
                <a:gridCol w="311821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sign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x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graphicFrame>
        <p:nvGraphicFramePr>
          <p:cNvPr id="26" name="Content Placeholder 4">
            <a:extLst>
              <a:ext uri="{FF2B5EF4-FFF2-40B4-BE49-F238E27FC236}">
                <a16:creationId xmlns:a16="http://schemas.microsoft.com/office/drawing/2014/main" id="{69627812-85AF-1245-9B3C-1078C2C35C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425037"/>
              </p:ext>
            </p:extLst>
          </p:nvPr>
        </p:nvGraphicFramePr>
        <p:xfrm>
          <a:off x="3675617" y="3012699"/>
          <a:ext cx="623642" cy="594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21">
                  <a:extLst>
                    <a:ext uri="{9D8B030D-6E8A-4147-A177-3AD203B41FA5}">
                      <a16:colId xmlns:a16="http://schemas.microsoft.com/office/drawing/2014/main" val="2701869760"/>
                    </a:ext>
                  </a:extLst>
                </a:gridCol>
                <a:gridCol w="311821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sign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x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80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0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A683F8-F308-9F45-AA45-5BD6A8DA70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Coding it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A6271-A1D6-1C42-8A04-E757BA827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6296A940-3E58-DA4C-B631-DCD8F2C3F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020" b="35846"/>
          <a:stretch/>
        </p:blipFill>
        <p:spPr>
          <a:xfrm>
            <a:off x="5326523" y="1551537"/>
            <a:ext cx="3274302" cy="28503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0FECD0-AD27-F749-A84D-F23ADA51CDD8}"/>
              </a:ext>
            </a:extLst>
          </p:cNvPr>
          <p:cNvSpPr txBox="1"/>
          <p:nvPr/>
        </p:nvSpPr>
        <p:spPr>
          <a:xfrm>
            <a:off x="503268" y="4394016"/>
            <a:ext cx="7044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000" dirty="0">
                <a:latin typeface="+mj-lt"/>
                <a:cs typeface="Tw Cen MT"/>
              </a:rPr>
              <a:t>Rakesh Agrawal et al. 2008. The Claremont Report on Database Research. In: SIGMOD Rec. 37.3, 9–19.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000" dirty="0">
                <a:latin typeface="+mj-lt"/>
                <a:cs typeface="Tw Cen MT"/>
              </a:rPr>
              <a:t>Charles Welty and David W. </a:t>
            </a:r>
            <a:r>
              <a:rPr lang="en-GB" sz="1000" dirty="0" err="1">
                <a:latin typeface="+mj-lt"/>
                <a:cs typeface="Tw Cen MT"/>
              </a:rPr>
              <a:t>Stemple</a:t>
            </a:r>
            <a:r>
              <a:rPr lang="en-GB" sz="1000" dirty="0">
                <a:latin typeface="+mj-lt"/>
                <a:cs typeface="Tw Cen MT"/>
              </a:rPr>
              <a:t>. 1981. Human Factors Comparison of a Procedural and a Nonprocedural Query Language. In: ACM Trans. Database Syst. 626– 649 </a:t>
            </a:r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53AFE666-3975-9E44-A826-3D2280659E87}"/>
              </a:ext>
            </a:extLst>
          </p:cNvPr>
          <p:cNvGraphicFramePr>
            <a:graphicFrameLocks/>
          </p:cNvGraphicFramePr>
          <p:nvPr/>
        </p:nvGraphicFramePr>
        <p:xfrm>
          <a:off x="592443" y="2782505"/>
          <a:ext cx="1630512" cy="79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568385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73837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001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005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0185898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010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121892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BA1CB1-9631-7C42-866A-BE24EF92C1B9}"/>
              </a:ext>
            </a:extLst>
          </p:cNvPr>
          <p:cNvSpPr/>
          <p:nvPr/>
        </p:nvSpPr>
        <p:spPr>
          <a:xfrm>
            <a:off x="395288" y="946271"/>
            <a:ext cx="2007090" cy="1421103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  <a:latin typeface="Tw Cen MT"/>
                <a:cs typeface="Tw Cen MT"/>
              </a:rPr>
              <a:t>Query:</a:t>
            </a: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 How many clicks, on average, does it take for a user to get from the </a:t>
            </a: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Tw Cen MT"/>
                <a:cs typeface="Tw Cen MT"/>
              </a:rPr>
              <a:t>start page</a:t>
            </a: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 to a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Tw Cen MT"/>
                <a:cs typeface="Tw Cen MT"/>
              </a:rPr>
              <a:t>purchase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B27CC3E-A9EA-0548-BD31-21D4F2286CB9}"/>
              </a:ext>
            </a:extLst>
          </p:cNvPr>
          <p:cNvSpPr/>
          <p:nvPr/>
        </p:nvSpPr>
        <p:spPr>
          <a:xfrm>
            <a:off x="395288" y="2577870"/>
            <a:ext cx="2007090" cy="1421103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Table layout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EDDC6B7-94E8-084D-AB82-7911247AD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27011" y="946271"/>
            <a:ext cx="3087578" cy="3602175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008EC02-FFE0-F741-9188-553FF2A28551}"/>
              </a:ext>
            </a:extLst>
          </p:cNvPr>
          <p:cNvSpPr/>
          <p:nvPr/>
        </p:nvSpPr>
        <p:spPr>
          <a:xfrm>
            <a:off x="4326203" y="1848527"/>
            <a:ext cx="924375" cy="306467"/>
          </a:xfrm>
          <a:prstGeom prst="wedgeRoundRectCallout">
            <a:avLst>
              <a:gd name="adj1" fmla="val 60291"/>
              <a:gd name="adj2" fmla="val -306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1. Per user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6685BF5D-7253-6C4D-B010-75F18D65C8FF}"/>
              </a:ext>
            </a:extLst>
          </p:cNvPr>
          <p:cNvSpPr/>
          <p:nvPr/>
        </p:nvSpPr>
        <p:spPr>
          <a:xfrm>
            <a:off x="4061159" y="2221018"/>
            <a:ext cx="1315315" cy="306467"/>
          </a:xfrm>
          <a:prstGeom prst="wedgeRoundRectCallout">
            <a:avLst>
              <a:gd name="adj1" fmla="val 80945"/>
              <a:gd name="adj2" fmla="val -198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2. In sorted order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C286DD28-7AC6-694F-A3B7-5B0A05B8CE68}"/>
              </a:ext>
            </a:extLst>
          </p:cNvPr>
          <p:cNvSpPr/>
          <p:nvPr/>
        </p:nvSpPr>
        <p:spPr>
          <a:xfrm>
            <a:off x="3663596" y="2664429"/>
            <a:ext cx="1712878" cy="510778"/>
          </a:xfrm>
          <a:prstGeom prst="wedgeRoundRectCallout">
            <a:avLst>
              <a:gd name="adj1" fmla="val 89005"/>
              <a:gd name="adj2" fmla="val -1031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3. Begin/end sequence or count event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1592AB90-082C-E240-9B4F-DD2EE87740F7}"/>
              </a:ext>
            </a:extLst>
          </p:cNvPr>
          <p:cNvSpPr/>
          <p:nvPr/>
        </p:nvSpPr>
        <p:spPr>
          <a:xfrm>
            <a:off x="3829880" y="3231420"/>
            <a:ext cx="1540599" cy="510778"/>
          </a:xfrm>
          <a:prstGeom prst="wedgeRoundRectCallout">
            <a:avLst>
              <a:gd name="adj1" fmla="val 76988"/>
              <a:gd name="adj2" fmla="val 8352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4. Average for length of closed intervals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9FE910-3DAD-DE49-88B7-F6D8DB9C1472}"/>
              </a:ext>
            </a:extLst>
          </p:cNvPr>
          <p:cNvSpPr txBox="1"/>
          <p:nvPr/>
        </p:nvSpPr>
        <p:spPr>
          <a:xfrm>
            <a:off x="5134017" y="1072997"/>
            <a:ext cx="1738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Easier</a:t>
            </a:r>
            <a:r>
              <a:rPr lang="en-GB" sz="1600" baseline="30000" dirty="0">
                <a:latin typeface="Tw Cen MT"/>
                <a:cs typeface="Tw Cen MT"/>
              </a:rPr>
              <a:t>[1,2]</a:t>
            </a:r>
            <a:r>
              <a:rPr lang="en-GB" sz="1600" dirty="0">
                <a:latin typeface="Tw Cen MT"/>
                <a:cs typeface="Tw Cen M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5804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563949-5844-6142-8AB3-B290784DB6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Simple materialization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F09E25-40AE-DE46-B566-1DD9BE3299F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66000446"/>
              </p:ext>
            </p:extLst>
          </p:nvPr>
        </p:nvGraphicFramePr>
        <p:xfrm>
          <a:off x="575681" y="1017043"/>
          <a:ext cx="1630512" cy="990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568385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73837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start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99745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end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12189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32500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6ED43-3012-184E-A3DB-E19B656B2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ABF071B0-0068-CE48-BF0B-AC6CD1385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680316"/>
              </p:ext>
            </p:extLst>
          </p:nvPr>
        </p:nvGraphicFramePr>
        <p:xfrm>
          <a:off x="594617" y="4177521"/>
          <a:ext cx="1224136" cy="39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64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891872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Click Distance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628514-934C-D94C-B278-5BB4AC70910B}"/>
              </a:ext>
            </a:extLst>
          </p:cNvPr>
          <p:cNvCxnSpPr>
            <a:cxnSpLocks/>
          </p:cNvCxnSpPr>
          <p:nvPr/>
        </p:nvCxnSpPr>
        <p:spPr>
          <a:xfrm>
            <a:off x="2987824" y="1982058"/>
            <a:ext cx="1" cy="656201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5D0ECD-057F-764C-A636-B0BCFBDA8448}"/>
              </a:ext>
            </a:extLst>
          </p:cNvPr>
          <p:cNvCxnSpPr>
            <a:cxnSpLocks/>
          </p:cNvCxnSpPr>
          <p:nvPr/>
        </p:nvCxnSpPr>
        <p:spPr>
          <a:xfrm flipV="1">
            <a:off x="2987825" y="3358340"/>
            <a:ext cx="0" cy="625186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6" name="Content Placeholder 4">
            <a:extLst>
              <a:ext uri="{FF2B5EF4-FFF2-40B4-BE49-F238E27FC236}">
                <a16:creationId xmlns:a16="http://schemas.microsoft.com/office/drawing/2014/main" id="{9671A760-A24F-F74B-B45F-67DFD2119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251301"/>
              </p:ext>
            </p:extLst>
          </p:nvPr>
        </p:nvGraphicFramePr>
        <p:xfrm>
          <a:off x="3769455" y="2112095"/>
          <a:ext cx="1919923" cy="39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53">
                  <a:extLst>
                    <a:ext uri="{9D8B030D-6E8A-4147-A177-3AD203B41FA5}">
                      <a16:colId xmlns:a16="http://schemas.microsoft.com/office/drawing/2014/main" val="1464015508"/>
                    </a:ext>
                  </a:extLst>
                </a:gridCol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589915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10565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sign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2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2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graphicFrame>
        <p:nvGraphicFramePr>
          <p:cNvPr id="38" name="Content Placeholder 4">
            <a:extLst>
              <a:ext uri="{FF2B5EF4-FFF2-40B4-BE49-F238E27FC236}">
                <a16:creationId xmlns:a16="http://schemas.microsoft.com/office/drawing/2014/main" id="{34443B46-9C43-944A-8BE8-8E1A976C7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837330"/>
              </p:ext>
            </p:extLst>
          </p:nvPr>
        </p:nvGraphicFramePr>
        <p:xfrm>
          <a:off x="3769455" y="3358339"/>
          <a:ext cx="1463358" cy="594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53">
                  <a:extLst>
                    <a:ext uri="{9D8B030D-6E8A-4147-A177-3AD203B41FA5}">
                      <a16:colId xmlns:a16="http://schemas.microsoft.com/office/drawing/2014/main" val="704096113"/>
                    </a:ext>
                  </a:extLst>
                </a:gridCol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843915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sign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Click Distance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421767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7065AD-E1A7-0B49-8200-539B9218688A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2987824" y="2310158"/>
            <a:ext cx="781631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916DC6-387E-4F4C-B5DA-DDBD9D4AD69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2987824" y="3655433"/>
            <a:ext cx="781631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7C5331E-B318-D041-B1DF-0A725BE0BE64}"/>
              </a:ext>
            </a:extLst>
          </p:cNvPr>
          <p:cNvSpPr txBox="1"/>
          <p:nvPr/>
        </p:nvSpPr>
        <p:spPr>
          <a:xfrm>
            <a:off x="6228184" y="2862647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Monaco" pitchFamily="2" charset="77"/>
                <a:cs typeface="Tw Cen MT"/>
              </a:rPr>
              <a:t>INSERT (1, other, 3)</a:t>
            </a:r>
          </a:p>
          <a:p>
            <a:r>
              <a:rPr lang="en-GB" sz="1400" dirty="0">
                <a:latin typeface="Monaco" pitchFamily="2" charset="77"/>
                <a:cs typeface="Tw Cen MT"/>
              </a:rPr>
              <a:t>INTO ‘Base Table’;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6D7040-1328-5F47-9284-9E59CE84C145}"/>
              </a:ext>
            </a:extLst>
          </p:cNvPr>
          <p:cNvSpPr txBox="1"/>
          <p:nvPr/>
        </p:nvSpPr>
        <p:spPr>
          <a:xfrm>
            <a:off x="6229290" y="1178314"/>
            <a:ext cx="201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w Cen MT"/>
                <a:cs typeface="Tw Cen MT"/>
              </a:rPr>
              <a:t>Update Path (Insert)</a:t>
            </a:r>
          </a:p>
        </p:txBody>
      </p:sp>
      <p:sp>
        <p:nvSpPr>
          <p:cNvPr id="48" name="Can 47">
            <a:extLst>
              <a:ext uri="{FF2B5EF4-FFF2-40B4-BE49-F238E27FC236}">
                <a16:creationId xmlns:a16="http://schemas.microsoft.com/office/drawing/2014/main" id="{AA4DD413-1FF3-5D44-A7C4-2592C9484746}"/>
              </a:ext>
            </a:extLst>
          </p:cNvPr>
          <p:cNvSpPr/>
          <p:nvPr/>
        </p:nvSpPr>
        <p:spPr>
          <a:xfrm>
            <a:off x="2483768" y="991743"/>
            <a:ext cx="1008112" cy="990315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Base Table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BAD599-4DE9-444A-891D-0F75994830BF}"/>
              </a:ext>
            </a:extLst>
          </p:cNvPr>
          <p:cNvSpPr/>
          <p:nvPr/>
        </p:nvSpPr>
        <p:spPr>
          <a:xfrm>
            <a:off x="2627784" y="2638259"/>
            <a:ext cx="720081" cy="7200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UDF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4DECDE2-C9C7-0945-AE86-7018B168D519}"/>
              </a:ext>
            </a:extLst>
          </p:cNvPr>
          <p:cNvGrpSpPr/>
          <p:nvPr/>
        </p:nvGrpSpPr>
        <p:grpSpPr>
          <a:xfrm>
            <a:off x="2627784" y="3983526"/>
            <a:ext cx="720081" cy="720081"/>
            <a:chOff x="4788023" y="3964755"/>
            <a:chExt cx="720081" cy="720081"/>
          </a:xfrm>
          <a:noFill/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54330B8-AC1E-0043-B044-B68E66D66486}"/>
                </a:ext>
              </a:extLst>
            </p:cNvPr>
            <p:cNvSpPr/>
            <p:nvPr/>
          </p:nvSpPr>
          <p:spPr>
            <a:xfrm>
              <a:off x="4788023" y="3964755"/>
              <a:ext cx="720081" cy="72008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  <p:pic>
          <p:nvPicPr>
            <p:cNvPr id="52" name="Graphic 51" descr="Glasses">
              <a:extLst>
                <a:ext uri="{FF2B5EF4-FFF2-40B4-BE49-F238E27FC236}">
                  <a16:creationId xmlns:a16="http://schemas.microsoft.com/office/drawing/2014/main" id="{CE7EA50D-5EBE-AF4E-B184-587219A88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5751" y="4133673"/>
              <a:ext cx="444625" cy="444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162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563949-5844-6142-8AB3-B290784DB6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Noria Execution Model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F09E25-40AE-DE46-B566-1DD9BE3299F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42800030"/>
              </p:ext>
            </p:extLst>
          </p:nvPr>
        </p:nvGraphicFramePr>
        <p:xfrm>
          <a:off x="575681" y="1017043"/>
          <a:ext cx="1630512" cy="990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568385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73837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start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99745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end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12189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32500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6ED43-3012-184E-A3DB-E19B656B2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ABF071B0-0068-CE48-BF0B-AC6CD1385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767922"/>
              </p:ext>
            </p:extLst>
          </p:nvPr>
        </p:nvGraphicFramePr>
        <p:xfrm>
          <a:off x="594617" y="4177521"/>
          <a:ext cx="1224136" cy="39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64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891872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Click Distance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628514-934C-D94C-B278-5BB4AC70910B}"/>
              </a:ext>
            </a:extLst>
          </p:cNvPr>
          <p:cNvCxnSpPr>
            <a:cxnSpLocks/>
          </p:cNvCxnSpPr>
          <p:nvPr/>
        </p:nvCxnSpPr>
        <p:spPr>
          <a:xfrm>
            <a:off x="2987824" y="1982058"/>
            <a:ext cx="1" cy="656201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5D0ECD-057F-764C-A636-B0BCFBDA8448}"/>
              </a:ext>
            </a:extLst>
          </p:cNvPr>
          <p:cNvCxnSpPr>
            <a:cxnSpLocks/>
          </p:cNvCxnSpPr>
          <p:nvPr/>
        </p:nvCxnSpPr>
        <p:spPr>
          <a:xfrm flipV="1">
            <a:off x="2987825" y="3358340"/>
            <a:ext cx="0" cy="625186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6" name="Content Placeholder 4">
            <a:extLst>
              <a:ext uri="{FF2B5EF4-FFF2-40B4-BE49-F238E27FC236}">
                <a16:creationId xmlns:a16="http://schemas.microsoft.com/office/drawing/2014/main" id="{9671A760-A24F-F74B-B45F-67DFD2119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612648"/>
              </p:ext>
            </p:extLst>
          </p:nvPr>
        </p:nvGraphicFramePr>
        <p:xfrm>
          <a:off x="3769455" y="2112095"/>
          <a:ext cx="1919923" cy="39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53">
                  <a:extLst>
                    <a:ext uri="{9D8B030D-6E8A-4147-A177-3AD203B41FA5}">
                      <a16:colId xmlns:a16="http://schemas.microsoft.com/office/drawing/2014/main" val="1464015508"/>
                    </a:ext>
                  </a:extLst>
                </a:gridCol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589915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10565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sign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2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2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graphicFrame>
        <p:nvGraphicFramePr>
          <p:cNvPr id="38" name="Content Placeholder 4">
            <a:extLst>
              <a:ext uri="{FF2B5EF4-FFF2-40B4-BE49-F238E27FC236}">
                <a16:creationId xmlns:a16="http://schemas.microsoft.com/office/drawing/2014/main" id="{34443B46-9C43-944A-8BE8-8E1A976C7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855408"/>
              </p:ext>
            </p:extLst>
          </p:nvPr>
        </p:nvGraphicFramePr>
        <p:xfrm>
          <a:off x="3769455" y="3358339"/>
          <a:ext cx="1463358" cy="594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53">
                  <a:extLst>
                    <a:ext uri="{9D8B030D-6E8A-4147-A177-3AD203B41FA5}">
                      <a16:colId xmlns:a16="http://schemas.microsoft.com/office/drawing/2014/main" val="704096113"/>
                    </a:ext>
                  </a:extLst>
                </a:gridCol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843915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sign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Click Distance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421767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7065AD-E1A7-0B49-8200-539B9218688A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2987824" y="2310158"/>
            <a:ext cx="781631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916DC6-387E-4F4C-B5DA-DDBD9D4AD69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2987824" y="3655433"/>
            <a:ext cx="781631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EC6F551-6179-204E-AA81-49EFABD52583}"/>
              </a:ext>
            </a:extLst>
          </p:cNvPr>
          <p:cNvSpPr txBox="1"/>
          <p:nvPr/>
        </p:nvSpPr>
        <p:spPr>
          <a:xfrm>
            <a:off x="6228184" y="2862647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Monaco" pitchFamily="2" charset="77"/>
                <a:cs typeface="Tw Cen MT"/>
              </a:rPr>
              <a:t>DELETE (1, other, 3)</a:t>
            </a:r>
          </a:p>
          <a:p>
            <a:r>
              <a:rPr lang="en-GB" sz="1400" dirty="0">
                <a:latin typeface="Monaco" pitchFamily="2" charset="77"/>
                <a:cs typeface="Tw Cen MT"/>
              </a:rPr>
              <a:t>FROM ‘Base Table’;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D488FD-D4A9-214B-A893-D589F4344F9E}"/>
              </a:ext>
            </a:extLst>
          </p:cNvPr>
          <p:cNvSpPr txBox="1"/>
          <p:nvPr/>
        </p:nvSpPr>
        <p:spPr>
          <a:xfrm>
            <a:off x="6229290" y="1178314"/>
            <a:ext cx="2126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w Cen MT"/>
                <a:cs typeface="Tw Cen MT"/>
              </a:rPr>
              <a:t>Update Path (Delete)</a:t>
            </a:r>
          </a:p>
        </p:txBody>
      </p:sp>
      <p:sp>
        <p:nvSpPr>
          <p:cNvPr id="20" name="Can 19">
            <a:extLst>
              <a:ext uri="{FF2B5EF4-FFF2-40B4-BE49-F238E27FC236}">
                <a16:creationId xmlns:a16="http://schemas.microsoft.com/office/drawing/2014/main" id="{C2509723-2989-5140-BB1C-205965339FFB}"/>
              </a:ext>
            </a:extLst>
          </p:cNvPr>
          <p:cNvSpPr/>
          <p:nvPr/>
        </p:nvSpPr>
        <p:spPr>
          <a:xfrm>
            <a:off x="2483768" y="991743"/>
            <a:ext cx="1008112" cy="990315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Base Table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FF9C5BF-66D2-2044-B929-F3C847BA563E}"/>
              </a:ext>
            </a:extLst>
          </p:cNvPr>
          <p:cNvSpPr/>
          <p:nvPr/>
        </p:nvSpPr>
        <p:spPr>
          <a:xfrm>
            <a:off x="2627784" y="2638259"/>
            <a:ext cx="720081" cy="7200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UDF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AF8B04-B4EC-4048-9D7E-9F48409160DD}"/>
              </a:ext>
            </a:extLst>
          </p:cNvPr>
          <p:cNvGrpSpPr/>
          <p:nvPr/>
        </p:nvGrpSpPr>
        <p:grpSpPr>
          <a:xfrm>
            <a:off x="2627784" y="3983526"/>
            <a:ext cx="720081" cy="720081"/>
            <a:chOff x="4788023" y="3964755"/>
            <a:chExt cx="720081" cy="720081"/>
          </a:xfrm>
          <a:noFill/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F8A8F93-E1FC-B34B-A9AD-237DE17401D1}"/>
                </a:ext>
              </a:extLst>
            </p:cNvPr>
            <p:cNvSpPr/>
            <p:nvPr/>
          </p:nvSpPr>
          <p:spPr>
            <a:xfrm>
              <a:off x="4788023" y="3964755"/>
              <a:ext cx="720081" cy="72008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  <p:pic>
          <p:nvPicPr>
            <p:cNvPr id="24" name="Graphic 23" descr="Glasses">
              <a:extLst>
                <a:ext uri="{FF2B5EF4-FFF2-40B4-BE49-F238E27FC236}">
                  <a16:creationId xmlns:a16="http://schemas.microsoft.com/office/drawing/2014/main" id="{D9237C6B-78DE-2F49-BAAF-1D0C8233E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5751" y="4133673"/>
              <a:ext cx="444625" cy="444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1693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563949-5844-6142-8AB3-B290784DB6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Noria Execution Model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F09E25-40AE-DE46-B566-1DD9BE3299FD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575681" y="1017043"/>
          <a:ext cx="1630512" cy="990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568385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73837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start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99745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end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12189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32500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6ED43-3012-184E-A3DB-E19B656B2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ABF071B0-0068-CE48-BF0B-AC6CD1385AB8}"/>
              </a:ext>
            </a:extLst>
          </p:cNvPr>
          <p:cNvGraphicFramePr>
            <a:graphicFrameLocks/>
          </p:cNvGraphicFramePr>
          <p:nvPr/>
        </p:nvGraphicFramePr>
        <p:xfrm>
          <a:off x="594617" y="4177521"/>
          <a:ext cx="1224136" cy="39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64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891872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Click Distance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628514-934C-D94C-B278-5BB4AC70910B}"/>
              </a:ext>
            </a:extLst>
          </p:cNvPr>
          <p:cNvCxnSpPr>
            <a:cxnSpLocks/>
          </p:cNvCxnSpPr>
          <p:nvPr/>
        </p:nvCxnSpPr>
        <p:spPr>
          <a:xfrm>
            <a:off x="2987824" y="1982058"/>
            <a:ext cx="1" cy="656201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5D0ECD-057F-764C-A636-B0BCFBDA8448}"/>
              </a:ext>
            </a:extLst>
          </p:cNvPr>
          <p:cNvCxnSpPr>
            <a:cxnSpLocks/>
          </p:cNvCxnSpPr>
          <p:nvPr/>
        </p:nvCxnSpPr>
        <p:spPr>
          <a:xfrm flipV="1">
            <a:off x="2987825" y="3358340"/>
            <a:ext cx="0" cy="625186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6" name="Content Placeholder 4">
            <a:extLst>
              <a:ext uri="{FF2B5EF4-FFF2-40B4-BE49-F238E27FC236}">
                <a16:creationId xmlns:a16="http://schemas.microsoft.com/office/drawing/2014/main" id="{9671A760-A24F-F74B-B45F-67DFD2119D71}"/>
              </a:ext>
            </a:extLst>
          </p:cNvPr>
          <p:cNvGraphicFramePr>
            <a:graphicFrameLocks/>
          </p:cNvGraphicFramePr>
          <p:nvPr/>
        </p:nvGraphicFramePr>
        <p:xfrm>
          <a:off x="3769455" y="2112095"/>
          <a:ext cx="1919923" cy="39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53">
                  <a:extLst>
                    <a:ext uri="{9D8B030D-6E8A-4147-A177-3AD203B41FA5}">
                      <a16:colId xmlns:a16="http://schemas.microsoft.com/office/drawing/2014/main" val="1464015508"/>
                    </a:ext>
                  </a:extLst>
                </a:gridCol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589915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10565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sign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2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2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graphicFrame>
        <p:nvGraphicFramePr>
          <p:cNvPr id="38" name="Content Placeholder 4">
            <a:extLst>
              <a:ext uri="{FF2B5EF4-FFF2-40B4-BE49-F238E27FC236}">
                <a16:creationId xmlns:a16="http://schemas.microsoft.com/office/drawing/2014/main" id="{34443B46-9C43-944A-8BE8-8E1A976C79E5}"/>
              </a:ext>
            </a:extLst>
          </p:cNvPr>
          <p:cNvGraphicFramePr>
            <a:graphicFrameLocks/>
          </p:cNvGraphicFramePr>
          <p:nvPr/>
        </p:nvGraphicFramePr>
        <p:xfrm>
          <a:off x="3769455" y="3358339"/>
          <a:ext cx="1463358" cy="594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53">
                  <a:extLst>
                    <a:ext uri="{9D8B030D-6E8A-4147-A177-3AD203B41FA5}">
                      <a16:colId xmlns:a16="http://schemas.microsoft.com/office/drawing/2014/main" val="704096113"/>
                    </a:ext>
                  </a:extLst>
                </a:gridCol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843915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sign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Click Distance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421767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7065AD-E1A7-0B49-8200-539B9218688A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2987824" y="2310158"/>
            <a:ext cx="781631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916DC6-387E-4F4C-B5DA-DDBD9D4AD69D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2987824" y="3655433"/>
            <a:ext cx="781631" cy="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n 19">
            <a:extLst>
              <a:ext uri="{FF2B5EF4-FFF2-40B4-BE49-F238E27FC236}">
                <a16:creationId xmlns:a16="http://schemas.microsoft.com/office/drawing/2014/main" id="{C2509723-2989-5140-BB1C-205965339FFB}"/>
              </a:ext>
            </a:extLst>
          </p:cNvPr>
          <p:cNvSpPr/>
          <p:nvPr/>
        </p:nvSpPr>
        <p:spPr>
          <a:xfrm>
            <a:off x="2483768" y="991743"/>
            <a:ext cx="1008112" cy="990315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Base Table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FF9C5BF-66D2-2044-B929-F3C847BA563E}"/>
              </a:ext>
            </a:extLst>
          </p:cNvPr>
          <p:cNvSpPr/>
          <p:nvPr/>
        </p:nvSpPr>
        <p:spPr>
          <a:xfrm>
            <a:off x="2627784" y="2638259"/>
            <a:ext cx="720081" cy="7200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UDF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AF8B04-B4EC-4048-9D7E-9F48409160DD}"/>
              </a:ext>
            </a:extLst>
          </p:cNvPr>
          <p:cNvGrpSpPr/>
          <p:nvPr/>
        </p:nvGrpSpPr>
        <p:grpSpPr>
          <a:xfrm>
            <a:off x="2627784" y="3983526"/>
            <a:ext cx="720081" cy="720081"/>
            <a:chOff x="4788023" y="3964755"/>
            <a:chExt cx="720081" cy="720081"/>
          </a:xfrm>
          <a:noFill/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F8A8F93-E1FC-B34B-A9AD-237DE17401D1}"/>
                </a:ext>
              </a:extLst>
            </p:cNvPr>
            <p:cNvSpPr/>
            <p:nvPr/>
          </p:nvSpPr>
          <p:spPr>
            <a:xfrm>
              <a:off x="4788023" y="3964755"/>
              <a:ext cx="720081" cy="72008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  <p:pic>
          <p:nvPicPr>
            <p:cNvPr id="24" name="Graphic 23" descr="Glasses">
              <a:extLst>
                <a:ext uri="{FF2B5EF4-FFF2-40B4-BE49-F238E27FC236}">
                  <a16:creationId xmlns:a16="http://schemas.microsoft.com/office/drawing/2014/main" id="{D9237C6B-78DE-2F49-BAAF-1D0C8233E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5751" y="4133673"/>
              <a:ext cx="444625" cy="444625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CC23568-EFB7-0A4E-A964-8C97E1DAACEA}"/>
              </a:ext>
            </a:extLst>
          </p:cNvPr>
          <p:cNvSpPr txBox="1"/>
          <p:nvPr/>
        </p:nvSpPr>
        <p:spPr>
          <a:xfrm>
            <a:off x="6300192" y="1491630"/>
            <a:ext cx="191992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w Cen MT"/>
                <a:cs typeface="Tw Cen MT"/>
              </a:rPr>
              <a:t>On-line inserts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w Cen MT"/>
                <a:cs typeface="Tw Cen MT"/>
              </a:rPr>
              <a:t>On-line deletes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w Cen MT"/>
                <a:cs typeface="Tw Cen MT"/>
              </a:rPr>
              <a:t>Order is random</a:t>
            </a: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4721AB91-D842-1749-97CE-C60C2002C645}"/>
              </a:ext>
            </a:extLst>
          </p:cNvPr>
          <p:cNvSpPr/>
          <p:nvPr/>
        </p:nvSpPr>
        <p:spPr>
          <a:xfrm>
            <a:off x="7020272" y="2508221"/>
            <a:ext cx="504056" cy="639593"/>
          </a:xfrm>
          <a:prstGeom prst="down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44BB0B-1B4B-C440-9448-0A47DC302386}"/>
              </a:ext>
            </a:extLst>
          </p:cNvPr>
          <p:cNvSpPr txBox="1"/>
          <p:nvPr/>
        </p:nvSpPr>
        <p:spPr>
          <a:xfrm>
            <a:off x="6312340" y="3362854"/>
            <a:ext cx="1919920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w Cen MT"/>
                <a:cs typeface="Tw Cen MT"/>
              </a:rPr>
              <a:t>Commutative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w Cen MT"/>
                <a:cs typeface="Tw Cen MT"/>
              </a:rPr>
              <a:t>Incremental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w Cen MT"/>
                <a:cs typeface="Tw Cen MT"/>
              </a:rPr>
              <a:t>Reversible</a:t>
            </a:r>
          </a:p>
          <a:p>
            <a:pPr algn="ctr"/>
            <a:r>
              <a:rPr lang="en-GB" sz="1600" dirty="0">
                <a:latin typeface="Tw Cen MT"/>
                <a:cs typeface="Tw Cen MT"/>
              </a:rPr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2883723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phic 37">
            <a:extLst>
              <a:ext uri="{FF2B5EF4-FFF2-40B4-BE49-F238E27FC236}">
                <a16:creationId xmlns:a16="http://schemas.microsoft.com/office/drawing/2014/main" id="{5270FCAA-FB29-8247-9410-079474EC3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320" b="6536"/>
          <a:stretch/>
        </p:blipFill>
        <p:spPr>
          <a:xfrm>
            <a:off x="-7992" y="1059582"/>
            <a:ext cx="4130478" cy="318641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A74D2F-AAD6-2944-BEE2-F5D32983CB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UDF State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3F81A-F0BF-8245-A67B-D69CB1A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C8FDFD0D-0A17-5048-AF34-5247AEC5E509}"/>
              </a:ext>
            </a:extLst>
          </p:cNvPr>
          <p:cNvSpPr/>
          <p:nvPr/>
        </p:nvSpPr>
        <p:spPr>
          <a:xfrm>
            <a:off x="3343061" y="1831990"/>
            <a:ext cx="288032" cy="1167627"/>
          </a:xfrm>
          <a:prstGeom prst="rightBrace">
            <a:avLst>
              <a:gd name="adj1" fmla="val 37927"/>
              <a:gd name="adj2" fmla="val 23311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BF3156-251D-144B-8E73-181C8AE136C8}"/>
                  </a:ext>
                </a:extLst>
              </p:cNvPr>
              <p:cNvSpPr txBox="1"/>
              <p:nvPr/>
            </p:nvSpPr>
            <p:spPr>
              <a:xfrm>
                <a:off x="3736212" y="1968449"/>
                <a:ext cx="177401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b="0" dirty="0">
                    <a:cs typeface="Tw Cen MT"/>
                  </a:rPr>
                  <a:t>Projection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 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𝑖𝑛𝑝𝑢𝑡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 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𝐴</m:t>
                      </m:r>
                    </m:oMath>
                  </m:oMathPara>
                </a14:m>
                <a:endParaRPr lang="en-GB" sz="1600" dirty="0"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BF3156-251D-144B-8E73-181C8AE13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12" y="1968449"/>
                <a:ext cx="1774012" cy="492443"/>
              </a:xfrm>
              <a:prstGeom prst="rect">
                <a:avLst/>
              </a:prstGeom>
              <a:blipFill>
                <a:blip r:embed="rId4"/>
                <a:stretch>
                  <a:fillRect l="-6383" t="-100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5CA312C-254F-6B4E-B634-84937EFD1668}"/>
                  </a:ext>
                </a:extLst>
              </p:cNvPr>
              <p:cNvSpPr txBox="1"/>
              <p:nvPr/>
            </p:nvSpPr>
            <p:spPr>
              <a:xfrm>
                <a:off x="3707904" y="1059582"/>
                <a:ext cx="5123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0" dirty="0">
                    <a:cs typeface="Tw Cen MT"/>
                  </a:rPr>
                  <a:t>State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Tw Cen MT"/>
                      </a:rPr>
                      <m:t>𝑆</m:t>
                    </m:r>
                  </m:oMath>
                </a14:m>
                <a:endParaRPr lang="en-GB" sz="1400" dirty="0"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5CA312C-254F-6B4E-B634-84937EFD1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059582"/>
                <a:ext cx="512320" cy="215444"/>
              </a:xfrm>
              <a:prstGeom prst="rect">
                <a:avLst/>
              </a:prstGeom>
              <a:blipFill>
                <a:blip r:embed="rId5"/>
                <a:stretch>
                  <a:fillRect l="-19512" t="-22222" r="-9756" b="-4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5">
            <a:extLst>
              <a:ext uri="{FF2B5EF4-FFF2-40B4-BE49-F238E27FC236}">
                <a16:creationId xmlns:a16="http://schemas.microsoft.com/office/drawing/2014/main" id="{8F43F195-B874-7C49-8D41-DA32E14C303A}"/>
              </a:ext>
            </a:extLst>
          </p:cNvPr>
          <p:cNvSpPr/>
          <p:nvPr/>
        </p:nvSpPr>
        <p:spPr>
          <a:xfrm>
            <a:off x="3343061" y="3528508"/>
            <a:ext cx="288032" cy="771434"/>
          </a:xfrm>
          <a:prstGeom prst="rightBrace">
            <a:avLst>
              <a:gd name="adj1" fmla="val 37927"/>
              <a:gd name="adj2" fmla="val 52947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25897B-A1E0-C447-B46D-C0B9FB38EBCB}"/>
                  </a:ext>
                </a:extLst>
              </p:cNvPr>
              <p:cNvSpPr txBox="1"/>
              <p:nvPr/>
            </p:nvSpPr>
            <p:spPr>
              <a:xfrm>
                <a:off x="3736213" y="3765689"/>
                <a:ext cx="193306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0" dirty="0">
                    <a:cs typeface="Tw Cen MT"/>
                  </a:rPr>
                  <a:t>Computation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𝑐𝑜𝑚𝑝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: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 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𝑜𝑢𝑡𝑝𝑢𝑡</m:t>
                      </m:r>
                    </m:oMath>
                  </m:oMathPara>
                </a14:m>
                <a:endParaRPr lang="en-GB" sz="1600" dirty="0"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25897B-A1E0-C447-B46D-C0B9FB38E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13" y="3765689"/>
                <a:ext cx="1933068" cy="492443"/>
              </a:xfrm>
              <a:prstGeom prst="rect">
                <a:avLst/>
              </a:prstGeom>
              <a:blipFill>
                <a:blip r:embed="rId6"/>
                <a:stretch>
                  <a:fillRect l="-5882" t="-12821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C08CE05-5DBB-4446-A671-241CE8D9A5CE}"/>
              </a:ext>
            </a:extLst>
          </p:cNvPr>
          <p:cNvCxnSpPr/>
          <p:nvPr/>
        </p:nvCxnSpPr>
        <p:spPr>
          <a:xfrm flipH="1">
            <a:off x="172122" y="3442446"/>
            <a:ext cx="8681422" cy="0"/>
          </a:xfrm>
          <a:prstGeom prst="line">
            <a:avLst/>
          </a:prstGeom>
          <a:ln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ular Callout 41">
                <a:extLst>
                  <a:ext uri="{FF2B5EF4-FFF2-40B4-BE49-F238E27FC236}">
                    <a16:creationId xmlns:a16="http://schemas.microsoft.com/office/drawing/2014/main" id="{FDE532E9-8B5C-B047-B475-34867295A6F0}"/>
                  </a:ext>
                </a:extLst>
              </p:cNvPr>
              <p:cNvSpPr/>
              <p:nvPr/>
            </p:nvSpPr>
            <p:spPr>
              <a:xfrm>
                <a:off x="4625788" y="978945"/>
                <a:ext cx="2205318" cy="699248"/>
              </a:xfrm>
              <a:prstGeom prst="wedgeRoundRectCallout">
                <a:avLst>
                  <a:gd name="adj1" fmla="val -64735"/>
                  <a:gd name="adj2" fmla="val -20129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GB" sz="1400" dirty="0">
                    <a:solidFill>
                      <a:prstClr val="black"/>
                    </a:solidFill>
                    <a:latin typeface="Tw Cen MT"/>
                    <a:cs typeface="Tw Cen MT"/>
                  </a:rPr>
                  <a:t>Defines actions </a:t>
                </a:r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  <a:cs typeface="Tw Cen MT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w Cen MT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prstClr val="black"/>
                    </a:solidFill>
                    <a:latin typeface="Tw Cen MT"/>
                    <a:cs typeface="Tw Cen MT"/>
                  </a:rPr>
                  <a:t>: {</a:t>
                </a:r>
                <a:r>
                  <a:rPr lang="en-GB" sz="1100" dirty="0">
                    <a:solidFill>
                      <a:prstClr val="black"/>
                    </a:solidFill>
                    <a:latin typeface="Monaco" pitchFamily="2" charset="77"/>
                    <a:cs typeface="Tw Cen MT"/>
                  </a:rPr>
                  <a:t>Start, End, Record</a:t>
                </a:r>
                <a:r>
                  <a:rPr lang="en-GB" sz="1400" dirty="0">
                    <a:solidFill>
                      <a:prstClr val="black"/>
                    </a:solidFill>
                    <a:latin typeface="Tw Cen MT"/>
                    <a:cs typeface="Tw Cen MT"/>
                  </a:rPr>
                  <a:t>}</a:t>
                </a:r>
                <a:endParaRPr lang="en-GB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42" name="Rounded Rectangular Callout 41">
                <a:extLst>
                  <a:ext uri="{FF2B5EF4-FFF2-40B4-BE49-F238E27FC236}">
                    <a16:creationId xmlns:a16="http://schemas.microsoft.com/office/drawing/2014/main" id="{FDE532E9-8B5C-B047-B475-34867295A6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88" y="978945"/>
                <a:ext cx="2205318" cy="699248"/>
              </a:xfrm>
              <a:prstGeom prst="wedgeRoundRectCallout">
                <a:avLst>
                  <a:gd name="adj1" fmla="val -64735"/>
                  <a:gd name="adj2" fmla="val -2012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ECF265A3-EC8B-444E-9710-C1367FD3779F}"/>
                  </a:ext>
                </a:extLst>
              </p:cNvPr>
              <p:cNvSpPr/>
              <p:nvPr/>
            </p:nvSpPr>
            <p:spPr>
              <a:xfrm>
                <a:off x="6217920" y="2958353"/>
                <a:ext cx="2280621" cy="95743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Successively apply all actions </a:t>
                </a:r>
                <a:r>
                  <a:rPr lang="en-GB" sz="1600" u="sng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and sign</a:t>
                </a:r>
                <a:r>
                  <a:rPr lang="en-GB" sz="16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 to state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w Cen MT"/>
                        </a:rPr>
                        <m:t>𝑎𝑝𝑝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w Cen MT"/>
                        </a:rPr>
                        <m:t> : ±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w Cen MT"/>
                        </a:rPr>
                        <m:t>𝐴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w Cen MT"/>
                        </a:rPr>
                        <m:t> ×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w Cen MT"/>
                        </a:rPr>
                        <m:t>𝑆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w Cen MT"/>
                        </a:rPr>
                        <m:t> 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w Cen MT"/>
                        </a:rPr>
                        <m:t>𝑆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ECF265A3-EC8B-444E-9710-C1367FD37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20" y="2958353"/>
                <a:ext cx="2280621" cy="95743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401B952-C3AD-BA4C-8DB2-FBC160255E59}"/>
              </a:ext>
            </a:extLst>
          </p:cNvPr>
          <p:cNvSpPr/>
          <p:nvPr/>
        </p:nvSpPr>
        <p:spPr>
          <a:xfrm>
            <a:off x="3905026" y="2958353"/>
            <a:ext cx="1968649" cy="4087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Not affected by sign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1DB7EDA-F16C-E243-ABF2-76F2241FF1D4}"/>
              </a:ext>
            </a:extLst>
          </p:cNvPr>
          <p:cNvSpPr/>
          <p:nvPr/>
        </p:nvSpPr>
        <p:spPr>
          <a:xfrm>
            <a:off x="6755802" y="2000921"/>
            <a:ext cx="1766049" cy="421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Affected by sign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54C407B-0CE4-E343-A1A9-FB2C81CE2F1B}"/>
              </a:ext>
            </a:extLst>
          </p:cNvPr>
          <p:cNvCxnSpPr>
            <a:cxnSpLocks/>
          </p:cNvCxnSpPr>
          <p:nvPr/>
        </p:nvCxnSpPr>
        <p:spPr>
          <a:xfrm flipH="1" flipV="1">
            <a:off x="4292303" y="2560320"/>
            <a:ext cx="161363" cy="3334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A84AA36-8893-4242-8FD2-5105E97D57EA}"/>
              </a:ext>
            </a:extLst>
          </p:cNvPr>
          <p:cNvCxnSpPr>
            <a:cxnSpLocks/>
          </p:cNvCxnSpPr>
          <p:nvPr/>
        </p:nvCxnSpPr>
        <p:spPr>
          <a:xfrm flipH="1">
            <a:off x="4184725" y="3453205"/>
            <a:ext cx="258183" cy="2689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0D6AA13-D66D-A644-A354-2E6C30999E36}"/>
              </a:ext>
            </a:extLst>
          </p:cNvPr>
          <p:cNvCxnSpPr/>
          <p:nvPr/>
        </p:nvCxnSpPr>
        <p:spPr>
          <a:xfrm flipH="1">
            <a:off x="7498080" y="2463501"/>
            <a:ext cx="96819" cy="3765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E1F4F1F-5E62-454B-8FD7-70A3F0FC953C}"/>
                  </a:ext>
                </a:extLst>
              </p:cNvPr>
              <p:cNvSpPr txBox="1"/>
              <p:nvPr/>
            </p:nvSpPr>
            <p:spPr>
              <a:xfrm>
                <a:off x="2700169" y="4582757"/>
                <a:ext cx="23302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𝑈𝐷𝐹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:[±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𝑖𝑛𝑝𝑢𝑡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] 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𝑜𝑢𝑡𝑝𝑢𝑡</m:t>
                      </m:r>
                    </m:oMath>
                  </m:oMathPara>
                </a14:m>
                <a:endParaRPr lang="en-GB" sz="1600" dirty="0"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E1F4F1F-5E62-454B-8FD7-70A3F0FC9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169" y="4582757"/>
                <a:ext cx="2330253" cy="246221"/>
              </a:xfrm>
              <a:prstGeom prst="rect">
                <a:avLst/>
              </a:prstGeom>
              <a:blipFill>
                <a:blip r:embed="rId9"/>
                <a:stretch>
                  <a:fillRect l="-1087" t="-5000" r="-1087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7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5" grpId="0"/>
      <p:bldP spid="26" grpId="0" animBg="1"/>
      <p:bldP spid="27" grpId="0"/>
      <p:bldP spid="42" grpId="0" animBg="1"/>
      <p:bldP spid="43" grpId="0" animBg="1"/>
      <p:bldP spid="44" grpId="0" animBg="1"/>
      <p:bldP spid="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563949-5844-6142-8AB3-B290784DB6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Interval Sequence as State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F09E25-40AE-DE46-B566-1DD9BE3299F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15681175"/>
              </p:ext>
            </p:extLst>
          </p:nvPr>
        </p:nvGraphicFramePr>
        <p:xfrm>
          <a:off x="2555777" y="987574"/>
          <a:ext cx="1630512" cy="990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568385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73837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start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997459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end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12189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other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732500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6ED43-3012-184E-A3DB-E19B656B2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9821AA1D-62D7-DA4A-A603-B53CBC415C07}"/>
              </a:ext>
            </a:extLst>
          </p:cNvPr>
          <p:cNvSpPr/>
          <p:nvPr/>
        </p:nvSpPr>
        <p:spPr>
          <a:xfrm>
            <a:off x="611560" y="985850"/>
            <a:ext cx="1008112" cy="990315"/>
          </a:xfrm>
          <a:prstGeom prst="ca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Base Table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CD9675-2179-4B49-94F2-4C781F724863}"/>
              </a:ext>
            </a:extLst>
          </p:cNvPr>
          <p:cNvSpPr/>
          <p:nvPr/>
        </p:nvSpPr>
        <p:spPr>
          <a:xfrm>
            <a:off x="749286" y="2585920"/>
            <a:ext cx="720081" cy="72008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UDF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ED56D9-6637-284E-887E-77141F768318}"/>
              </a:ext>
            </a:extLst>
          </p:cNvPr>
          <p:cNvSpPr/>
          <p:nvPr/>
        </p:nvSpPr>
        <p:spPr>
          <a:xfrm>
            <a:off x="749286" y="3914624"/>
            <a:ext cx="720081" cy="72008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pic>
        <p:nvPicPr>
          <p:cNvPr id="12" name="Graphic 11" descr="Glasses">
            <a:extLst>
              <a:ext uri="{FF2B5EF4-FFF2-40B4-BE49-F238E27FC236}">
                <a16:creationId xmlns:a16="http://schemas.microsoft.com/office/drawing/2014/main" id="{EE80CA51-DCF7-A84B-9912-F6B423D81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013" y="4076602"/>
            <a:ext cx="444625" cy="444625"/>
          </a:xfrm>
          <a:prstGeom prst="rect">
            <a:avLst/>
          </a:prstGeom>
        </p:spPr>
      </p:pic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ABF071B0-0068-CE48-BF0B-AC6CD1385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671053"/>
              </p:ext>
            </p:extLst>
          </p:nvPr>
        </p:nvGraphicFramePr>
        <p:xfrm>
          <a:off x="2555776" y="4076602"/>
          <a:ext cx="1224136" cy="39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64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891872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Click Distance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628514-934C-D94C-B278-5BB4AC70910B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 flipH="1">
            <a:off x="1109327" y="1976165"/>
            <a:ext cx="6289" cy="609755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5D0ECD-057F-764C-A636-B0BCFBDA8448}"/>
              </a:ext>
            </a:extLst>
          </p:cNvPr>
          <p:cNvCxnSpPr>
            <a:cxnSpLocks/>
            <a:stCxn id="13" idx="0"/>
            <a:endCxn id="10" idx="4"/>
          </p:cNvCxnSpPr>
          <p:nvPr/>
        </p:nvCxnSpPr>
        <p:spPr>
          <a:xfrm flipV="1">
            <a:off x="1109327" y="3306001"/>
            <a:ext cx="0" cy="608623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7381802-0AEC-F642-9CE3-0ACF1F2734AF}"/>
              </a:ext>
            </a:extLst>
          </p:cNvPr>
          <p:cNvSpPr txBox="1"/>
          <p:nvPr/>
        </p:nvSpPr>
        <p:spPr>
          <a:xfrm>
            <a:off x="1619672" y="2807460"/>
            <a:ext cx="3345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Monaco" pitchFamily="2" charset="77"/>
                <a:cs typeface="Tw Cen MT"/>
              </a:rPr>
              <a:t>[[5,3,10].length()].average() ==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87A4A92-3277-B043-8CA5-A82FC5B731EB}"/>
                  </a:ext>
                </a:extLst>
              </p:cNvPr>
              <p:cNvSpPr txBox="1"/>
              <p:nvPr/>
            </p:nvSpPr>
            <p:spPr>
              <a:xfrm>
                <a:off x="5436096" y="1188884"/>
                <a:ext cx="24322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: [ </m:t>
                      </m:r>
                      <m:d>
                        <m:dPr>
                          <m:begChr m:val="[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w Cen MT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w Cen MT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, </m:t>
                      </m:r>
                      <m:d>
                        <m:dPr>
                          <m:begChr m:val="[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w Cen MT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w Cen MT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, </m:t>
                      </m:r>
                      <m:d>
                        <m:dPr>
                          <m:begChr m:val="[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w Cen MT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w Cen MT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w Cen MT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cs typeface="Tw Cen MT"/>
                        </a:rPr>
                        <m:t>]</m:t>
                      </m:r>
                    </m:oMath>
                  </m:oMathPara>
                </a14:m>
                <a:endParaRPr lang="en-GB" sz="1600" dirty="0"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87A4A92-3277-B043-8CA5-A82FC5B73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188884"/>
                <a:ext cx="2432269" cy="246221"/>
              </a:xfrm>
              <a:prstGeom prst="rect">
                <a:avLst/>
              </a:prstGeom>
              <a:blipFill>
                <a:blip r:embed="rId4"/>
                <a:stretch>
                  <a:fillRect l="-518" t="-5000" r="-207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A787EC-A953-BA46-A549-88FD0A225C05}"/>
                  </a:ext>
                </a:extLst>
              </p:cNvPr>
              <p:cNvSpPr txBox="1"/>
              <p:nvPr/>
            </p:nvSpPr>
            <p:spPr>
              <a:xfrm>
                <a:off x="5652120" y="1779662"/>
                <a:ext cx="2880320" cy="2421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Tw Cen MT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Tw Cen MT"/>
                      </a:rPr>
                      <m:t> 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w Cen MT"/>
                      </a:rPr>
                      <m:t>𝑇</m:t>
                    </m:r>
                  </m:oMath>
                </a14:m>
                <a:r>
                  <a:rPr lang="en-GB" sz="1600" dirty="0">
                    <a:latin typeface="Tw Cen MT"/>
                    <a:cs typeface="Tw Cen MT"/>
                  </a:rPr>
                  <a:t> such that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begChr m:val="{"/>
                        <m:endChr m:val="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exists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GB" sz="1600" dirty="0">
                  <a:latin typeface="Tw Cen MT"/>
                  <a:cs typeface="Tw Cen M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{"/>
                        <m:endChr m:val=""/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exists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1600" dirty="0">
                  <a:latin typeface="Tw Cen M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latin typeface="Tw Cen MT"/>
                </a:endParaRPr>
              </a:p>
              <a:p>
                <a:r>
                  <a:rPr lang="en-US" sz="1600" dirty="0">
                    <a:latin typeface="Tw Cen MT"/>
                  </a:rPr>
                  <a:t>Invariants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Tw Cen MT"/>
                  </a:rPr>
                  <a:t> 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latin typeface="Tw Cen MT"/>
                  </a:rPr>
                  <a:t> must exist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Tw Cen MT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Tw Cen MT"/>
                  </a:rPr>
                  <a:t>  must exist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A787EC-A953-BA46-A549-88FD0A225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779662"/>
                <a:ext cx="2880320" cy="2421945"/>
              </a:xfrm>
              <a:prstGeom prst="rect">
                <a:avLst/>
              </a:prstGeom>
              <a:blipFill>
                <a:blip r:embed="rId5"/>
                <a:stretch>
                  <a:fillRect l="-9649" t="-39063" b="-2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eft Brace 30">
            <a:extLst>
              <a:ext uri="{FF2B5EF4-FFF2-40B4-BE49-F238E27FC236}">
                <a16:creationId xmlns:a16="http://schemas.microsoft.com/office/drawing/2014/main" id="{0CE23201-9C0C-F946-8938-D9ED1171A3EA}"/>
              </a:ext>
            </a:extLst>
          </p:cNvPr>
          <p:cNvSpPr/>
          <p:nvPr/>
        </p:nvSpPr>
        <p:spPr>
          <a:xfrm rot="5400000">
            <a:off x="6541762" y="541287"/>
            <a:ext cx="276725" cy="2200026"/>
          </a:xfrm>
          <a:prstGeom prst="leftBrace">
            <a:avLst>
              <a:gd name="adj1" fmla="val 55956"/>
              <a:gd name="adj2" fmla="val 45844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9DCCC534-DC89-3846-A33C-D9438CBC86C8}"/>
              </a:ext>
            </a:extLst>
          </p:cNvPr>
          <p:cNvSpPr/>
          <p:nvPr/>
        </p:nvSpPr>
        <p:spPr>
          <a:xfrm>
            <a:off x="5450949" y="4331131"/>
            <a:ext cx="417195" cy="32885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21A6DC-9451-4644-8E1E-4BDB8FA1C7DC}"/>
              </a:ext>
            </a:extLst>
          </p:cNvPr>
          <p:cNvSpPr txBox="1"/>
          <p:nvPr/>
        </p:nvSpPr>
        <p:spPr>
          <a:xfrm>
            <a:off x="5950693" y="4321428"/>
            <a:ext cx="2427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Merge intervals to maintain</a:t>
            </a:r>
          </a:p>
        </p:txBody>
      </p:sp>
    </p:spTree>
    <p:extLst>
      <p:ext uri="{BB962C8B-B14F-4D97-AF65-F5344CB8AC3E}">
        <p14:creationId xmlns:p14="http://schemas.microsoft.com/office/powerpoint/2010/main" val="2576136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DB1BBE9-2C3B-1040-AE0D-813C98C53B90}"/>
              </a:ext>
            </a:extLst>
          </p:cNvPr>
          <p:cNvGraphicFramePr/>
          <p:nvPr/>
        </p:nvGraphicFramePr>
        <p:xfrm>
          <a:off x="299682" y="2260403"/>
          <a:ext cx="6359684" cy="62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510D1E4-79EB-774B-BA06-EFB0BB4F3DC1}"/>
              </a:ext>
            </a:extLst>
          </p:cNvPr>
          <p:cNvSpPr/>
          <p:nvPr/>
        </p:nvSpPr>
        <p:spPr>
          <a:xfrm>
            <a:off x="299682" y="1012691"/>
            <a:ext cx="1641263" cy="873162"/>
          </a:xfrm>
          <a:prstGeom prst="wedgeRoundRectCallout">
            <a:avLst>
              <a:gd name="adj1" fmla="val 18620"/>
              <a:gd name="adj2" fmla="val 7799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Must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Reversible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Commutative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B17A63D-FB1C-7648-A4DB-4D7184728FAF}"/>
              </a:ext>
            </a:extLst>
          </p:cNvPr>
          <p:cNvSpPr/>
          <p:nvPr/>
        </p:nvSpPr>
        <p:spPr>
          <a:xfrm>
            <a:off x="6781496" y="2260403"/>
            <a:ext cx="1979629" cy="61274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Pure </a:t>
            </a:r>
            <a:r>
              <a:rPr lang="en-GB" dirty="0" err="1">
                <a:solidFill>
                  <a:schemeClr val="bg1"/>
                </a:solidFill>
                <a:latin typeface="Tw Cen MT"/>
                <a:cs typeface="Tw Cen MT"/>
              </a:rPr>
              <a:t>Ohua</a:t>
            </a:r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 Query</a:t>
            </a:r>
          </a:p>
        </p:txBody>
      </p:sp>
    </p:spTree>
    <p:extLst>
      <p:ext uri="{BB962C8B-B14F-4D97-AF65-F5344CB8AC3E}">
        <p14:creationId xmlns:p14="http://schemas.microsoft.com/office/powerpoint/2010/main" val="655776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DB1BBE9-2C3B-1040-AE0D-813C98C53B90}"/>
              </a:ext>
            </a:extLst>
          </p:cNvPr>
          <p:cNvGraphicFramePr/>
          <p:nvPr/>
        </p:nvGraphicFramePr>
        <p:xfrm>
          <a:off x="299682" y="2260403"/>
          <a:ext cx="6359684" cy="62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59524B14-E93B-B748-A18E-877C56A58C0B}"/>
              </a:ext>
            </a:extLst>
          </p:cNvPr>
          <p:cNvSpPr/>
          <p:nvPr/>
        </p:nvSpPr>
        <p:spPr>
          <a:xfrm>
            <a:off x="2107412" y="3257647"/>
            <a:ext cx="1269428" cy="873162"/>
          </a:xfrm>
          <a:prstGeom prst="wedgeRoundRectCallout">
            <a:avLst>
              <a:gd name="adj1" fmla="val -20885"/>
              <a:gd name="adj2" fmla="val -8153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To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Eviction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Lookups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B17A63D-FB1C-7648-A4DB-4D7184728FAF}"/>
              </a:ext>
            </a:extLst>
          </p:cNvPr>
          <p:cNvSpPr/>
          <p:nvPr/>
        </p:nvSpPr>
        <p:spPr>
          <a:xfrm>
            <a:off x="6781496" y="2260403"/>
            <a:ext cx="1979629" cy="61274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Pure </a:t>
            </a:r>
            <a:r>
              <a:rPr lang="en-GB" dirty="0" err="1">
                <a:solidFill>
                  <a:schemeClr val="bg1"/>
                </a:solidFill>
                <a:latin typeface="Tw Cen MT"/>
                <a:cs typeface="Tw Cen MT"/>
              </a:rPr>
              <a:t>Ohua</a:t>
            </a:r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 Query</a:t>
            </a:r>
          </a:p>
        </p:txBody>
      </p:sp>
    </p:spTree>
    <p:extLst>
      <p:ext uri="{BB962C8B-B14F-4D97-AF65-F5344CB8AC3E}">
        <p14:creationId xmlns:p14="http://schemas.microsoft.com/office/powerpoint/2010/main" val="1880466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F8981-F082-2B47-992D-816EF19FCD4F}"/>
              </a:ext>
            </a:extLst>
          </p:cNvPr>
          <p:cNvSpPr/>
          <p:nvPr/>
        </p:nvSpPr>
        <p:spPr>
          <a:xfrm>
            <a:off x="4704126" y="1836715"/>
            <a:ext cx="4104456" cy="2751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r"/>
            <a:r>
              <a:rPr lang="en-GB" sz="1200" dirty="0" err="1">
                <a:solidFill>
                  <a:schemeClr val="tx1"/>
                </a:solidFill>
                <a:latin typeface="Monaco" pitchFamily="2" charset="77"/>
                <a:cs typeface="Tw Cen MT"/>
              </a:rPr>
              <a:t>noria</a:t>
            </a:r>
            <a:r>
              <a:rPr lang="en-GB" sz="1200" dirty="0">
                <a:solidFill>
                  <a:schemeClr val="tx1"/>
                </a:solidFill>
                <a:latin typeface="Monaco" pitchFamily="2" charset="77"/>
                <a:cs typeface="Tw Cen MT"/>
              </a:rPr>
              <a:t>::dataflow::ops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517D74-A5B6-A642-AA25-06E8D0E0F4D4}"/>
              </a:ext>
            </a:extLst>
          </p:cNvPr>
          <p:cNvSpPr/>
          <p:nvPr/>
        </p:nvSpPr>
        <p:spPr>
          <a:xfrm>
            <a:off x="335418" y="1833875"/>
            <a:ext cx="4104456" cy="2751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r>
              <a:rPr lang="en-GB" sz="1200" dirty="0" err="1">
                <a:solidFill>
                  <a:schemeClr val="tx1"/>
                </a:solidFill>
                <a:latin typeface="Monaco" pitchFamily="2" charset="77"/>
                <a:cs typeface="Tw Cen MT"/>
              </a:rPr>
              <a:t>noria</a:t>
            </a:r>
            <a:r>
              <a:rPr lang="en-GB" sz="1200" dirty="0">
                <a:solidFill>
                  <a:schemeClr val="tx1"/>
                </a:solidFill>
                <a:latin typeface="Monaco" pitchFamily="2" charset="77"/>
                <a:cs typeface="Tw Cen MT"/>
              </a:rPr>
              <a:t>::dataflow::state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E07917-E224-6E45-B044-409C813313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Manual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9390-2010-DF4B-BA90-F284DF234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AFC98-F5B1-E54A-A2C9-A1FEA55F4AC1}"/>
              </a:ext>
            </a:extLst>
          </p:cNvPr>
          <p:cNvSpPr/>
          <p:nvPr/>
        </p:nvSpPr>
        <p:spPr>
          <a:xfrm>
            <a:off x="1611023" y="3835186"/>
            <a:ext cx="1553246" cy="44075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State Integration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0C3C9C-DFC8-0B44-83ED-D6770416144F}"/>
              </a:ext>
            </a:extLst>
          </p:cNvPr>
          <p:cNvSpPr/>
          <p:nvPr/>
        </p:nvSpPr>
        <p:spPr>
          <a:xfrm>
            <a:off x="650017" y="2665478"/>
            <a:ext cx="1553246" cy="7116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State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Implementation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51D00-907A-2846-ACCF-5D45988B4CCA}"/>
              </a:ext>
            </a:extLst>
          </p:cNvPr>
          <p:cNvSpPr/>
          <p:nvPr/>
        </p:nvSpPr>
        <p:spPr>
          <a:xfrm>
            <a:off x="5830017" y="2665618"/>
            <a:ext cx="1553246" cy="7115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Operator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DDA8B7-87D1-4B43-BB6F-AAC2D57C9393}"/>
                  </a:ext>
                </a:extLst>
              </p:cNvPr>
              <p:cNvSpPr/>
              <p:nvPr/>
            </p:nvSpPr>
            <p:spPr>
              <a:xfrm>
                <a:off x="7105144" y="2283718"/>
                <a:ext cx="1388839" cy="50482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Projection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w Cen MT"/>
                      </a:rPr>
                      <m:t>𝑓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DDA8B7-87D1-4B43-BB6F-AAC2D57C9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144" y="2283718"/>
                <a:ext cx="1388839" cy="504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A1156AC-184D-F94D-A262-8C3C4B6BD6A6}"/>
                  </a:ext>
                </a:extLst>
              </p:cNvPr>
              <p:cNvSpPr/>
              <p:nvPr/>
            </p:nvSpPr>
            <p:spPr>
              <a:xfrm>
                <a:off x="1760737" y="2283718"/>
                <a:ext cx="1858612" cy="50482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Computation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w Cen MT"/>
                      </a:rPr>
                      <m:t>𝑐𝑜𝑚𝑝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A1156AC-184D-F94D-A262-8C3C4B6BD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737" y="2283718"/>
                <a:ext cx="1858612" cy="504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339EFDC2-6997-EE4A-9265-EED0A9B6FFF9}"/>
              </a:ext>
            </a:extLst>
          </p:cNvPr>
          <p:cNvSpPr/>
          <p:nvPr/>
        </p:nvSpPr>
        <p:spPr>
          <a:xfrm>
            <a:off x="4155417" y="915566"/>
            <a:ext cx="833166" cy="83316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/>
                <a:cs typeface="Tw Cen MT"/>
              </a:rPr>
              <a:t>UDF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2CD444-6CD2-BF4C-84DB-81C0A69EA993}"/>
              </a:ext>
            </a:extLst>
          </p:cNvPr>
          <p:cNvSpPr/>
          <p:nvPr/>
        </p:nvSpPr>
        <p:spPr>
          <a:xfrm>
            <a:off x="6020306" y="3772786"/>
            <a:ext cx="1172667" cy="5655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Operator Integration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A8173E-6327-454E-B221-C58141645BCB}"/>
              </a:ext>
            </a:extLst>
          </p:cNvPr>
          <p:cNvSpPr/>
          <p:nvPr/>
        </p:nvSpPr>
        <p:spPr>
          <a:xfrm>
            <a:off x="5019121" y="2283718"/>
            <a:ext cx="1093287" cy="504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Iteration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C5028759-9D6E-854E-AF63-B78FFE525603}"/>
              </a:ext>
            </a:extLst>
          </p:cNvPr>
          <p:cNvCxnSpPr>
            <a:stCxn id="19" idx="6"/>
          </p:cNvCxnSpPr>
          <p:nvPr/>
        </p:nvCxnSpPr>
        <p:spPr>
          <a:xfrm>
            <a:off x="4988583" y="1332149"/>
            <a:ext cx="663537" cy="416583"/>
          </a:xfrm>
          <a:prstGeom prst="bentConnector3">
            <a:avLst>
              <a:gd name="adj1" fmla="val 99104"/>
            </a:avLst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EA255FBF-D47E-0A44-A5F4-E1B9FFC96625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4988583" y="1332149"/>
            <a:ext cx="2962832" cy="393646"/>
          </a:xfrm>
          <a:prstGeom prst="bentConnector3">
            <a:avLst>
              <a:gd name="adj1" fmla="val 100047"/>
            </a:avLst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F23E394A-157D-9641-88BB-42A21442297B}"/>
              </a:ext>
            </a:extLst>
          </p:cNvPr>
          <p:cNvCxnSpPr>
            <a:cxnSpLocks/>
            <a:stCxn id="19" idx="2"/>
          </p:cNvCxnSpPr>
          <p:nvPr/>
        </p:nvCxnSpPr>
        <p:spPr>
          <a:xfrm rot="10800000" flipV="1">
            <a:off x="2756335" y="1332148"/>
            <a:ext cx="1399082" cy="393647"/>
          </a:xfrm>
          <a:prstGeom prst="bentConnector3">
            <a:avLst>
              <a:gd name="adj1" fmla="val 100061"/>
            </a:avLst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4F8BBBEB-9D27-8444-B4DC-18E49B4797FB}"/>
              </a:ext>
            </a:extLst>
          </p:cNvPr>
          <p:cNvCxnSpPr>
            <a:cxnSpLocks/>
            <a:stCxn id="19" idx="2"/>
          </p:cNvCxnSpPr>
          <p:nvPr/>
        </p:nvCxnSpPr>
        <p:spPr>
          <a:xfrm rot="10800000" flipV="1">
            <a:off x="1426641" y="1332149"/>
            <a:ext cx="2728777" cy="393646"/>
          </a:xfrm>
          <a:prstGeom prst="bentConnector3">
            <a:avLst>
              <a:gd name="adj1" fmla="val 100113"/>
            </a:avLst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0228A38-03B8-7B4C-921E-AAAA9AFBFEDF}"/>
              </a:ext>
            </a:extLst>
          </p:cNvPr>
          <p:cNvCxnSpPr>
            <a:stCxn id="11" idx="3"/>
            <a:endCxn id="20" idx="1"/>
          </p:cNvCxnSpPr>
          <p:nvPr/>
        </p:nvCxnSpPr>
        <p:spPr>
          <a:xfrm>
            <a:off x="3164269" y="4055566"/>
            <a:ext cx="2856037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824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F8981-F082-2B47-992D-816EF19FCD4F}"/>
              </a:ext>
            </a:extLst>
          </p:cNvPr>
          <p:cNvSpPr/>
          <p:nvPr/>
        </p:nvSpPr>
        <p:spPr>
          <a:xfrm>
            <a:off x="4704126" y="1836715"/>
            <a:ext cx="4104456" cy="2751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r"/>
            <a:r>
              <a:rPr lang="en-GB" sz="1200" dirty="0" err="1">
                <a:solidFill>
                  <a:schemeClr val="tx1"/>
                </a:solidFill>
                <a:latin typeface="Monaco" pitchFamily="2" charset="77"/>
                <a:cs typeface="Tw Cen MT"/>
              </a:rPr>
              <a:t>noria</a:t>
            </a:r>
            <a:r>
              <a:rPr lang="en-GB" sz="1200" dirty="0">
                <a:solidFill>
                  <a:schemeClr val="tx1"/>
                </a:solidFill>
                <a:latin typeface="Monaco" pitchFamily="2" charset="77"/>
                <a:cs typeface="Tw Cen MT"/>
              </a:rPr>
              <a:t>::dataflow::ops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517D74-A5B6-A642-AA25-06E8D0E0F4D4}"/>
              </a:ext>
            </a:extLst>
          </p:cNvPr>
          <p:cNvSpPr/>
          <p:nvPr/>
        </p:nvSpPr>
        <p:spPr>
          <a:xfrm>
            <a:off x="335418" y="1833875"/>
            <a:ext cx="4104456" cy="2751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r>
              <a:rPr lang="en-GB" sz="1200" dirty="0" err="1">
                <a:solidFill>
                  <a:schemeClr val="tx1"/>
                </a:solidFill>
                <a:latin typeface="Monaco" pitchFamily="2" charset="77"/>
                <a:cs typeface="Tw Cen MT"/>
              </a:rPr>
              <a:t>noria</a:t>
            </a:r>
            <a:r>
              <a:rPr lang="en-GB" sz="1200" dirty="0">
                <a:solidFill>
                  <a:schemeClr val="tx1"/>
                </a:solidFill>
                <a:latin typeface="Monaco" pitchFamily="2" charset="77"/>
                <a:cs typeface="Tw Cen MT"/>
              </a:rPr>
              <a:t>::dataflow::state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E07917-E224-6E45-B044-409C813313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Manual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9390-2010-DF4B-BA90-F284DF234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AFC98-F5B1-E54A-A2C9-A1FEA55F4AC1}"/>
              </a:ext>
            </a:extLst>
          </p:cNvPr>
          <p:cNvSpPr/>
          <p:nvPr/>
        </p:nvSpPr>
        <p:spPr>
          <a:xfrm>
            <a:off x="1611023" y="3835186"/>
            <a:ext cx="1553246" cy="44075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State Integration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0C3C9C-DFC8-0B44-83ED-D6770416144F}"/>
              </a:ext>
            </a:extLst>
          </p:cNvPr>
          <p:cNvSpPr/>
          <p:nvPr/>
        </p:nvSpPr>
        <p:spPr>
          <a:xfrm>
            <a:off x="650017" y="2665478"/>
            <a:ext cx="1553246" cy="7116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State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Implementation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51D00-907A-2846-ACCF-5D45988B4CCA}"/>
              </a:ext>
            </a:extLst>
          </p:cNvPr>
          <p:cNvSpPr/>
          <p:nvPr/>
        </p:nvSpPr>
        <p:spPr>
          <a:xfrm>
            <a:off x="5830017" y="2665618"/>
            <a:ext cx="1553246" cy="7115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Operator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DDA8B7-87D1-4B43-BB6F-AAC2D57C9393}"/>
                  </a:ext>
                </a:extLst>
              </p:cNvPr>
              <p:cNvSpPr/>
              <p:nvPr/>
            </p:nvSpPr>
            <p:spPr>
              <a:xfrm>
                <a:off x="7105144" y="2283718"/>
                <a:ext cx="1388839" cy="50482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Projection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w Cen MT"/>
                      </a:rPr>
                      <m:t>𝑓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DDA8B7-87D1-4B43-BB6F-AAC2D57C9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144" y="2283718"/>
                <a:ext cx="1388839" cy="504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A1156AC-184D-F94D-A262-8C3C4B6BD6A6}"/>
                  </a:ext>
                </a:extLst>
              </p:cNvPr>
              <p:cNvSpPr/>
              <p:nvPr/>
            </p:nvSpPr>
            <p:spPr>
              <a:xfrm>
                <a:off x="1760737" y="2283718"/>
                <a:ext cx="1858612" cy="50482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Computation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w Cen MT"/>
                      </a:rPr>
                      <m:t>𝑐𝑜𝑚𝑝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A1156AC-184D-F94D-A262-8C3C4B6BD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737" y="2283718"/>
                <a:ext cx="1858612" cy="504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339EFDC2-6997-EE4A-9265-EED0A9B6FFF9}"/>
              </a:ext>
            </a:extLst>
          </p:cNvPr>
          <p:cNvSpPr/>
          <p:nvPr/>
        </p:nvSpPr>
        <p:spPr>
          <a:xfrm>
            <a:off x="4155417" y="915566"/>
            <a:ext cx="833166" cy="83316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/>
                <a:cs typeface="Tw Cen MT"/>
              </a:rPr>
              <a:t>UDF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2CD444-6CD2-BF4C-84DB-81C0A69EA993}"/>
              </a:ext>
            </a:extLst>
          </p:cNvPr>
          <p:cNvSpPr/>
          <p:nvPr/>
        </p:nvSpPr>
        <p:spPr>
          <a:xfrm>
            <a:off x="6020306" y="3772786"/>
            <a:ext cx="1172667" cy="5655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Operator Integration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A8173E-6327-454E-B221-C58141645BCB}"/>
              </a:ext>
            </a:extLst>
          </p:cNvPr>
          <p:cNvSpPr/>
          <p:nvPr/>
        </p:nvSpPr>
        <p:spPr>
          <a:xfrm>
            <a:off x="5019121" y="2283718"/>
            <a:ext cx="1093287" cy="504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Iteration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C5028759-9D6E-854E-AF63-B78FFE525603}"/>
              </a:ext>
            </a:extLst>
          </p:cNvPr>
          <p:cNvCxnSpPr>
            <a:stCxn id="19" idx="6"/>
          </p:cNvCxnSpPr>
          <p:nvPr/>
        </p:nvCxnSpPr>
        <p:spPr>
          <a:xfrm>
            <a:off x="4988583" y="1332149"/>
            <a:ext cx="663537" cy="416583"/>
          </a:xfrm>
          <a:prstGeom prst="bentConnector3">
            <a:avLst>
              <a:gd name="adj1" fmla="val 99104"/>
            </a:avLst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EA255FBF-D47E-0A44-A5F4-E1B9FFC96625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4988583" y="1332149"/>
            <a:ext cx="2962832" cy="393646"/>
          </a:xfrm>
          <a:prstGeom prst="bentConnector3">
            <a:avLst>
              <a:gd name="adj1" fmla="val 100047"/>
            </a:avLst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F23E394A-157D-9641-88BB-42A21442297B}"/>
              </a:ext>
            </a:extLst>
          </p:cNvPr>
          <p:cNvCxnSpPr>
            <a:cxnSpLocks/>
            <a:stCxn id="19" idx="2"/>
          </p:cNvCxnSpPr>
          <p:nvPr/>
        </p:nvCxnSpPr>
        <p:spPr>
          <a:xfrm rot="10800000" flipV="1">
            <a:off x="2756335" y="1332148"/>
            <a:ext cx="1399082" cy="393647"/>
          </a:xfrm>
          <a:prstGeom prst="bentConnector3">
            <a:avLst>
              <a:gd name="adj1" fmla="val 100061"/>
            </a:avLst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4F8BBBEB-9D27-8444-B4DC-18E49B4797FB}"/>
              </a:ext>
            </a:extLst>
          </p:cNvPr>
          <p:cNvCxnSpPr>
            <a:cxnSpLocks/>
            <a:stCxn id="19" idx="2"/>
          </p:cNvCxnSpPr>
          <p:nvPr/>
        </p:nvCxnSpPr>
        <p:spPr>
          <a:xfrm rot="10800000" flipV="1">
            <a:off x="1426641" y="1332149"/>
            <a:ext cx="2728777" cy="393646"/>
          </a:xfrm>
          <a:prstGeom prst="bentConnector3">
            <a:avLst>
              <a:gd name="adj1" fmla="val 100113"/>
            </a:avLst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0228A38-03B8-7B4C-921E-AAAA9AFBFEDF}"/>
              </a:ext>
            </a:extLst>
          </p:cNvPr>
          <p:cNvCxnSpPr>
            <a:stCxn id="11" idx="3"/>
            <a:endCxn id="20" idx="1"/>
          </p:cNvCxnSpPr>
          <p:nvPr/>
        </p:nvCxnSpPr>
        <p:spPr>
          <a:xfrm>
            <a:off x="3164269" y="4055566"/>
            <a:ext cx="2856037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D8159DF6-848A-2C45-86FE-48F608E10A79}"/>
              </a:ext>
            </a:extLst>
          </p:cNvPr>
          <p:cNvSpPr/>
          <p:nvPr/>
        </p:nvSpPr>
        <p:spPr>
          <a:xfrm>
            <a:off x="3155779" y="3759073"/>
            <a:ext cx="2885727" cy="646688"/>
          </a:xfrm>
          <a:prstGeom prst="roundRect">
            <a:avLst/>
          </a:prstGeom>
          <a:solidFill>
            <a:schemeClr val="bg1">
              <a:alpha val="93000"/>
            </a:schemeClr>
          </a:solidFill>
          <a:ln w="41275">
            <a:solidFill>
              <a:srgbClr val="CC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  <a:latin typeface="Tw Cen MT"/>
                <a:cs typeface="Tw Cen MT"/>
              </a:rPr>
              <a:t>What. A. Mess.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5873FD4-BA81-024F-BFF6-DCF156D4165C}"/>
              </a:ext>
            </a:extLst>
          </p:cNvPr>
          <p:cNvSpPr/>
          <p:nvPr/>
        </p:nvSpPr>
        <p:spPr>
          <a:xfrm>
            <a:off x="816684" y="1559724"/>
            <a:ext cx="3441130" cy="1326184"/>
          </a:xfrm>
          <a:prstGeom prst="roundRect">
            <a:avLst/>
          </a:prstGeom>
          <a:solidFill>
            <a:schemeClr val="bg1">
              <a:alpha val="93000"/>
            </a:schemeClr>
          </a:solidFill>
          <a:ln w="41275">
            <a:solidFill>
              <a:srgbClr val="CC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Tw Cen MT"/>
                <a:cs typeface="Tw Cen MT"/>
              </a:rPr>
              <a:t>&gt;30 files touched</a:t>
            </a:r>
            <a:r>
              <a:rPr lang="en-GB" baseline="30000" dirty="0">
                <a:solidFill>
                  <a:srgbClr val="C00000"/>
                </a:solidFill>
                <a:latin typeface="Tw Cen MT"/>
                <a:cs typeface="Tw Cen MT"/>
              </a:rPr>
              <a:t>1</a:t>
            </a:r>
            <a:endParaRPr lang="en-GB" dirty="0">
              <a:solidFill>
                <a:srgbClr val="C00000"/>
              </a:solidFill>
              <a:latin typeface="Tw Cen MT"/>
              <a:cs typeface="Tw Cen 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Tw Cen MT"/>
                <a:cs typeface="Tw Cen MT"/>
              </a:rPr>
              <a:t>&gt;3000 lines written</a:t>
            </a:r>
            <a:r>
              <a:rPr lang="en-GB" baseline="30000" dirty="0">
                <a:solidFill>
                  <a:srgbClr val="C00000"/>
                </a:solidFill>
                <a:latin typeface="Tw Cen MT"/>
                <a:cs typeface="Tw Cen MT"/>
              </a:rPr>
              <a:t>1</a:t>
            </a:r>
            <a:endParaRPr lang="en-GB" dirty="0">
              <a:solidFill>
                <a:srgbClr val="C00000"/>
              </a:solidFill>
              <a:latin typeface="Tw Cen MT"/>
              <a:cs typeface="Tw Cen 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Tw Cen MT"/>
                <a:cs typeface="Tw Cen MT"/>
              </a:rPr>
              <a:t>3 new mayor data structures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878B6A-89BF-9E42-B70D-E6F97ED8E8B4}"/>
              </a:ext>
            </a:extLst>
          </p:cNvPr>
          <p:cNvSpPr txBox="1"/>
          <p:nvPr/>
        </p:nvSpPr>
        <p:spPr>
          <a:xfrm>
            <a:off x="650017" y="4595762"/>
            <a:ext cx="691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200" dirty="0">
                <a:latin typeface="Tw Cen MT"/>
                <a:cs typeface="Tw Cen MT"/>
              </a:rPr>
              <a:t>For whole implementation including intermediate prototypes and test code. Approximately 50% used exclusively for UDF.</a:t>
            </a:r>
          </a:p>
        </p:txBody>
      </p:sp>
    </p:spTree>
    <p:extLst>
      <p:ext uri="{BB962C8B-B14F-4D97-AF65-F5344CB8AC3E}">
        <p14:creationId xmlns:p14="http://schemas.microsoft.com/office/powerpoint/2010/main" val="3236722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DBBD05B-8C89-0C4C-92A5-AE58631502F6}"/>
              </a:ext>
            </a:extLst>
          </p:cNvPr>
          <p:cNvGrpSpPr/>
          <p:nvPr/>
        </p:nvGrpSpPr>
        <p:grpSpPr>
          <a:xfrm>
            <a:off x="7148798" y="1059582"/>
            <a:ext cx="1615061" cy="3615141"/>
            <a:chOff x="7148798" y="1059582"/>
            <a:chExt cx="1615061" cy="361514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B56BDC-F1F4-F043-BDED-E010C8F5C424}"/>
                </a:ext>
              </a:extLst>
            </p:cNvPr>
            <p:cNvSpPr/>
            <p:nvPr/>
          </p:nvSpPr>
          <p:spPr>
            <a:xfrm>
              <a:off x="7148798" y="1059582"/>
              <a:ext cx="1615061" cy="36151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600" dirty="0">
                  <a:solidFill>
                    <a:schemeClr val="tx1"/>
                  </a:solidFill>
                  <a:latin typeface="Tw Cen MT"/>
                  <a:cs typeface="Tw Cen MT"/>
                </a:rPr>
                <a:t>Noria Backend</a:t>
              </a:r>
            </a:p>
            <a:p>
              <a:r>
                <a:rPr lang="en-GB" sz="1600" dirty="0">
                  <a:solidFill>
                    <a:schemeClr val="tx1"/>
                  </a:solidFill>
                  <a:latin typeface="Tw Cen MT"/>
                  <a:cs typeface="Tw Cen MT"/>
                </a:rPr>
                <a:t>&amp; Code Gen</a:t>
              </a:r>
            </a:p>
          </p:txBody>
        </p:sp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1D79EB91-0CC1-2D41-918E-EA9DC133D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53690" y="1122492"/>
              <a:ext cx="255574" cy="25557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0A1ECE-5C23-8249-A19B-C17CA1FBDB4D}"/>
              </a:ext>
            </a:extLst>
          </p:cNvPr>
          <p:cNvGrpSpPr/>
          <p:nvPr/>
        </p:nvGrpSpPr>
        <p:grpSpPr>
          <a:xfrm>
            <a:off x="5172614" y="1059582"/>
            <a:ext cx="1863322" cy="3778264"/>
            <a:chOff x="5172614" y="1059582"/>
            <a:chExt cx="1863322" cy="3778264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5CE49E3-7FF6-EF49-9443-2EFB49DCE2C1}"/>
                </a:ext>
              </a:extLst>
            </p:cNvPr>
            <p:cNvSpPr/>
            <p:nvPr/>
          </p:nvSpPr>
          <p:spPr>
            <a:xfrm>
              <a:off x="5172614" y="1059582"/>
              <a:ext cx="1863322" cy="37782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600" dirty="0">
                  <a:solidFill>
                    <a:schemeClr val="tx1"/>
                  </a:solidFill>
                  <a:latin typeface="Tw Cen MT"/>
                  <a:cs typeface="Tw Cen MT"/>
                </a:rPr>
                <a:t>Code Recombine</a:t>
              </a:r>
            </a:p>
          </p:txBody>
        </p:sp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90CAFFA8-5C9F-8B40-9F55-51AB36187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13469" y="1122492"/>
              <a:ext cx="255574" cy="25557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40EE390-9E56-F348-BB0D-B23088D0DD39}"/>
              </a:ext>
            </a:extLst>
          </p:cNvPr>
          <p:cNvGrpSpPr/>
          <p:nvPr/>
        </p:nvGrpSpPr>
        <p:grpSpPr>
          <a:xfrm>
            <a:off x="3037800" y="1059582"/>
            <a:ext cx="2021952" cy="3778264"/>
            <a:chOff x="3037800" y="1059582"/>
            <a:chExt cx="2021952" cy="377826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4C00DBC-6450-7E4E-B086-2203560A81E4}"/>
                </a:ext>
              </a:extLst>
            </p:cNvPr>
            <p:cNvSpPr/>
            <p:nvPr/>
          </p:nvSpPr>
          <p:spPr>
            <a:xfrm>
              <a:off x="3037800" y="1059582"/>
              <a:ext cx="2021952" cy="37782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600" dirty="0">
                  <a:solidFill>
                    <a:schemeClr val="tx1"/>
                  </a:solidFill>
                  <a:latin typeface="Tw Cen MT"/>
                  <a:cs typeface="Tw Cen MT"/>
                </a:rPr>
                <a:t>Code Splitting</a:t>
              </a:r>
            </a:p>
          </p:txBody>
        </p:sp>
        <p:pic>
          <p:nvPicPr>
            <p:cNvPr id="88" name="Graphic 87">
              <a:extLst>
                <a:ext uri="{FF2B5EF4-FFF2-40B4-BE49-F238E27FC236}">
                  <a16:creationId xmlns:a16="http://schemas.microsoft.com/office/drawing/2014/main" id="{BD379290-A724-5A45-8EF5-3D90A9BCA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89327" y="1122492"/>
              <a:ext cx="255574" cy="255574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919798C3-F62E-3547-A712-1990D28E77C2}"/>
              </a:ext>
            </a:extLst>
          </p:cNvPr>
          <p:cNvSpPr/>
          <p:nvPr/>
        </p:nvSpPr>
        <p:spPr>
          <a:xfrm>
            <a:off x="359532" y="1059582"/>
            <a:ext cx="2570535" cy="377826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UDF Source Code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3D56E0E-7B42-4C46-9AAA-F85A71F635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6320" b="6536"/>
          <a:stretch/>
        </p:blipFill>
        <p:spPr>
          <a:xfrm>
            <a:off x="169753" y="1563540"/>
            <a:ext cx="3254418" cy="251058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706CE0-B68B-464C-8E08-12244A3699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Operator Compilation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7B30C-DF58-F040-B353-7AE9E6AEF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94177"/>
            <a:ext cx="504056" cy="287338"/>
          </a:xfrm>
        </p:spPr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980500-4FB6-7F43-8B71-327407D9CB1C}"/>
              </a:ext>
            </a:extLst>
          </p:cNvPr>
          <p:cNvSpPr/>
          <p:nvPr/>
        </p:nvSpPr>
        <p:spPr>
          <a:xfrm>
            <a:off x="7341112" y="4083811"/>
            <a:ext cx="1368152" cy="35156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State Integration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DDE54C-D7B4-E84A-BB85-7B2F74F4609B}"/>
              </a:ext>
            </a:extLst>
          </p:cNvPr>
          <p:cNvSpPr/>
          <p:nvPr/>
        </p:nvSpPr>
        <p:spPr>
          <a:xfrm>
            <a:off x="3364700" y="4224681"/>
            <a:ext cx="1368152" cy="567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State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260CFB-8255-4443-824A-43C50C131B5E}"/>
                  </a:ext>
                </a:extLst>
              </p:cNvPr>
              <p:cNvSpPr/>
              <p:nvPr/>
            </p:nvSpPr>
            <p:spPr>
              <a:xfrm>
                <a:off x="5239655" y="2381146"/>
                <a:ext cx="1618074" cy="56756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Core Op Function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w Cen MT"/>
                        </a:rPr>
                        <m:t>𝑐𝑜𝑚𝑝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w Cen MT"/>
                        </a:rPr>
                        <m:t>(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w Cen MT"/>
                        </a:rPr>
                        <m:t>𝑚𝑎𝑝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𝑓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,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𝑑𝑎𝑡𝑎</m:t>
                          </m:r>
                        </m:e>
                      </m:d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w Cen MT"/>
                        </a:rPr>
                        <m:t>)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260CFB-8255-4443-824A-43C50C131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655" y="2381146"/>
                <a:ext cx="1618074" cy="567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799641-5832-374B-A3A5-0920C2A9FAA2}"/>
                  </a:ext>
                </a:extLst>
              </p:cNvPr>
              <p:cNvSpPr/>
              <p:nvPr/>
            </p:nvSpPr>
            <p:spPr>
              <a:xfrm>
                <a:off x="3437107" y="2370414"/>
                <a:ext cx="1223337" cy="40267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Projection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w Cen MT"/>
                      </a:rPr>
                      <m:t>𝑓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799641-5832-374B-A3A5-0920C2A9FA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107" y="2370414"/>
                <a:ext cx="1223337" cy="4026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80E61FA-8D8E-CD42-8FED-948A9680D782}"/>
                  </a:ext>
                </a:extLst>
              </p:cNvPr>
              <p:cNvSpPr/>
              <p:nvPr/>
            </p:nvSpPr>
            <p:spPr>
              <a:xfrm>
                <a:off x="3230210" y="3520895"/>
                <a:ext cx="1637129" cy="40267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Computation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w Cen MT"/>
                      </a:rPr>
                      <m:t>𝑐𝑜𝑚𝑝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80E61FA-8D8E-CD42-8FED-948A9680D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210" y="3520895"/>
                <a:ext cx="1637129" cy="4026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8A44A2C-8126-0F45-9A74-E0829B11E3CB}"/>
              </a:ext>
            </a:extLst>
          </p:cNvPr>
          <p:cNvSpPr/>
          <p:nvPr/>
        </p:nvSpPr>
        <p:spPr>
          <a:xfrm>
            <a:off x="7621727" y="2535047"/>
            <a:ext cx="1032925" cy="56756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Operator Integration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DBFCEF-0976-B949-91FF-F06E86CF50EF}"/>
              </a:ext>
            </a:extLst>
          </p:cNvPr>
          <p:cNvSpPr/>
          <p:nvPr/>
        </p:nvSpPr>
        <p:spPr>
          <a:xfrm>
            <a:off x="4329305" y="1611128"/>
            <a:ext cx="1452326" cy="4026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Stateful Iteration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87724F-B637-BE4B-B340-0CCE5A3FA517}"/>
              </a:ext>
            </a:extLst>
          </p:cNvPr>
          <p:cNvCxnSpPr>
            <a:cxnSpLocks/>
            <a:stCxn id="12" idx="2"/>
            <a:endCxn id="8" idx="0"/>
          </p:cNvCxnSpPr>
          <p:nvPr/>
        </p:nvCxnSpPr>
        <p:spPr>
          <a:xfrm>
            <a:off x="5055468" y="2013799"/>
            <a:ext cx="993224" cy="367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ight Brace 25">
            <a:extLst>
              <a:ext uri="{FF2B5EF4-FFF2-40B4-BE49-F238E27FC236}">
                <a16:creationId xmlns:a16="http://schemas.microsoft.com/office/drawing/2014/main" id="{58E734B4-0BE5-7341-AD2D-F2069AA90B85}"/>
              </a:ext>
            </a:extLst>
          </p:cNvPr>
          <p:cNvSpPr/>
          <p:nvPr/>
        </p:nvSpPr>
        <p:spPr>
          <a:xfrm>
            <a:off x="2786051" y="2165322"/>
            <a:ext cx="288032" cy="821411"/>
          </a:xfrm>
          <a:prstGeom prst="rightBrace">
            <a:avLst>
              <a:gd name="adj1" fmla="val 37927"/>
              <a:gd name="adj2" fmla="val 5178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6442D9F1-9F4B-2848-87B9-17CCB089E118}"/>
              </a:ext>
            </a:extLst>
          </p:cNvPr>
          <p:cNvSpPr/>
          <p:nvPr/>
        </p:nvSpPr>
        <p:spPr>
          <a:xfrm>
            <a:off x="2786051" y="3520895"/>
            <a:ext cx="288032" cy="472162"/>
          </a:xfrm>
          <a:prstGeom prst="rightBrace">
            <a:avLst>
              <a:gd name="adj1" fmla="val 37927"/>
              <a:gd name="adj2" fmla="val 52947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EA9CB70-713A-3743-BAAF-E5B89FFB0648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 flipV="1">
            <a:off x="4867339" y="2664930"/>
            <a:ext cx="372316" cy="1057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00BF32E-15EE-8541-B602-7963EB0EE303}"/>
              </a:ext>
            </a:extLst>
          </p:cNvPr>
          <p:cNvCxnSpPr>
            <a:stCxn id="7" idx="3"/>
            <a:endCxn id="6" idx="1"/>
          </p:cNvCxnSpPr>
          <p:nvPr/>
        </p:nvCxnSpPr>
        <p:spPr>
          <a:xfrm flipV="1">
            <a:off x="4732852" y="4259596"/>
            <a:ext cx="2608260" cy="24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09EF1CA-0E6E-734A-9409-6188C4BD99DE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4660444" y="2571750"/>
            <a:ext cx="579211" cy="93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7480E70-8915-C14B-ADED-638C29E91613}"/>
              </a:ext>
            </a:extLst>
          </p:cNvPr>
          <p:cNvCxnSpPr>
            <a:cxnSpLocks/>
            <a:stCxn id="8" idx="2"/>
            <a:endCxn id="115" idx="0"/>
          </p:cNvCxnSpPr>
          <p:nvPr/>
        </p:nvCxnSpPr>
        <p:spPr>
          <a:xfrm>
            <a:off x="6048692" y="2948714"/>
            <a:ext cx="791691" cy="328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0" name="Graphic 89" descr="Laptop">
            <a:extLst>
              <a:ext uri="{FF2B5EF4-FFF2-40B4-BE49-F238E27FC236}">
                <a16:creationId xmlns:a16="http://schemas.microsoft.com/office/drawing/2014/main" id="{44CA9D3C-65F2-6845-95FB-B6B12CF2B8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5776" y="1091288"/>
            <a:ext cx="286778" cy="286778"/>
          </a:xfrm>
          <a:prstGeom prst="rect">
            <a:avLst/>
          </a:prstGeom>
        </p:spPr>
      </p:pic>
      <p:sp>
        <p:nvSpPr>
          <p:cNvPr id="95" name="Snip Single Corner of Rectangle 94">
            <a:extLst>
              <a:ext uri="{FF2B5EF4-FFF2-40B4-BE49-F238E27FC236}">
                <a16:creationId xmlns:a16="http://schemas.microsoft.com/office/drawing/2014/main" id="{5D5C13D3-CC98-7148-A623-80BF1D65EB89}"/>
              </a:ext>
            </a:extLst>
          </p:cNvPr>
          <p:cNvSpPr/>
          <p:nvPr/>
        </p:nvSpPr>
        <p:spPr>
          <a:xfrm>
            <a:off x="1187108" y="4281681"/>
            <a:ext cx="792088" cy="453680"/>
          </a:xfrm>
          <a:prstGeom prst="snip1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tx1"/>
                </a:solidFill>
                <a:latin typeface="Tw Cen MT"/>
                <a:cs typeface="Tw Cen MT"/>
              </a:rPr>
              <a:t>state.rs</a:t>
            </a:r>
            <a:endParaRPr lang="en-GB" sz="1400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8848569-3400-564B-BCBE-0F2DCEF0B31D}"/>
              </a:ext>
            </a:extLst>
          </p:cNvPr>
          <p:cNvCxnSpPr>
            <a:stCxn id="95" idx="0"/>
            <a:endCxn id="7" idx="1"/>
          </p:cNvCxnSpPr>
          <p:nvPr/>
        </p:nvCxnSpPr>
        <p:spPr>
          <a:xfrm>
            <a:off x="1979196" y="4508521"/>
            <a:ext cx="13855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FFCAC00-C6B7-384C-939C-8900FCCA5F6B}"/>
              </a:ext>
            </a:extLst>
          </p:cNvPr>
          <p:cNvSpPr/>
          <p:nvPr/>
        </p:nvSpPr>
        <p:spPr>
          <a:xfrm>
            <a:off x="6156307" y="3276900"/>
            <a:ext cx="1368151" cy="3515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Noria Flow API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53222650-AEC4-9449-9119-E4D099B4402C}"/>
              </a:ext>
            </a:extLst>
          </p:cNvPr>
          <p:cNvCxnSpPr>
            <a:cxnSpLocks/>
            <a:stCxn id="7" idx="3"/>
            <a:endCxn id="115" idx="1"/>
          </p:cNvCxnSpPr>
          <p:nvPr/>
        </p:nvCxnSpPr>
        <p:spPr>
          <a:xfrm flipV="1">
            <a:off x="4732852" y="3452685"/>
            <a:ext cx="1423455" cy="1055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A2AD2DAA-1A6A-0242-A3DD-E2E0606535CE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7536666" y="2818831"/>
            <a:ext cx="85061" cy="741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ight Brace 42">
            <a:extLst>
              <a:ext uri="{FF2B5EF4-FFF2-40B4-BE49-F238E27FC236}">
                <a16:creationId xmlns:a16="http://schemas.microsoft.com/office/drawing/2014/main" id="{3ED961BF-B794-6B4E-BD81-3999417FFAB4}"/>
              </a:ext>
            </a:extLst>
          </p:cNvPr>
          <p:cNvSpPr/>
          <p:nvPr/>
        </p:nvSpPr>
        <p:spPr>
          <a:xfrm>
            <a:off x="2794888" y="1576382"/>
            <a:ext cx="288032" cy="472162"/>
          </a:xfrm>
          <a:prstGeom prst="rightBrace">
            <a:avLst>
              <a:gd name="adj1" fmla="val 37927"/>
              <a:gd name="adj2" fmla="val 52947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6" grpId="0" animBg="1"/>
      <p:bldP spid="27" grpId="0" animBg="1"/>
      <p:bldP spid="115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F61C6C3F-A71E-6848-8FC5-C7C89AE9A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020" b="35846"/>
          <a:stretch/>
        </p:blipFill>
        <p:spPr>
          <a:xfrm>
            <a:off x="5326523" y="1551537"/>
            <a:ext cx="3274302" cy="28503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7D91D6F-BA20-D640-892E-BD31AC01D478}"/>
              </a:ext>
            </a:extLst>
          </p:cNvPr>
          <p:cNvSpPr txBox="1"/>
          <p:nvPr/>
        </p:nvSpPr>
        <p:spPr>
          <a:xfrm>
            <a:off x="5134017" y="1072997"/>
            <a:ext cx="1738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Easier: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A683F8-F308-9F45-AA45-5BD6A8DA70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Coding it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A6271-A1D6-1C42-8A04-E757BA827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0FECD0-AD27-F749-A84D-F23ADA51CDD8}"/>
              </a:ext>
            </a:extLst>
          </p:cNvPr>
          <p:cNvSpPr txBox="1"/>
          <p:nvPr/>
        </p:nvSpPr>
        <p:spPr>
          <a:xfrm>
            <a:off x="503268" y="4543732"/>
            <a:ext cx="7044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000" dirty="0"/>
              <a:t>Eric Friedman, Peter Pawlowski, </a:t>
            </a:r>
            <a:r>
              <a:rPr lang="de-DE" sz="1000" dirty="0" err="1"/>
              <a:t>and</a:t>
            </a:r>
            <a:r>
              <a:rPr lang="de-DE" sz="1000" dirty="0"/>
              <a:t> John </a:t>
            </a:r>
            <a:r>
              <a:rPr lang="de-DE" sz="1000" dirty="0" err="1"/>
              <a:t>Cieslewicz</a:t>
            </a:r>
            <a:r>
              <a:rPr lang="de-DE" sz="1000" dirty="0"/>
              <a:t>. 2009. SQL/</a:t>
            </a:r>
            <a:r>
              <a:rPr lang="de-DE" sz="1000" dirty="0" err="1"/>
              <a:t>MapReduce</a:t>
            </a:r>
            <a:r>
              <a:rPr lang="de-DE" sz="1000" dirty="0"/>
              <a:t>: a </a:t>
            </a:r>
            <a:r>
              <a:rPr lang="de-DE" sz="1000" dirty="0" err="1"/>
              <a:t>practical</a:t>
            </a:r>
            <a:r>
              <a:rPr lang="de-DE" sz="1000" dirty="0"/>
              <a:t> </a:t>
            </a:r>
            <a:r>
              <a:rPr lang="de-DE" sz="1000" dirty="0" err="1"/>
              <a:t>approach</a:t>
            </a:r>
            <a:r>
              <a:rPr lang="de-DE" sz="1000" dirty="0"/>
              <a:t> </a:t>
            </a:r>
            <a:r>
              <a:rPr lang="de-DE" sz="1000" dirty="0" err="1"/>
              <a:t>to</a:t>
            </a:r>
            <a:r>
              <a:rPr lang="de-DE" sz="1000" dirty="0"/>
              <a:t> </a:t>
            </a:r>
            <a:r>
              <a:rPr lang="de-DE" sz="1000" dirty="0" err="1"/>
              <a:t>self-describing</a:t>
            </a:r>
            <a:r>
              <a:rPr lang="de-DE" sz="1000" dirty="0"/>
              <a:t>, </a:t>
            </a:r>
            <a:r>
              <a:rPr lang="de-DE" sz="1000" dirty="0" err="1"/>
              <a:t>polymorphic</a:t>
            </a:r>
            <a:r>
              <a:rPr lang="de-DE" sz="1000" dirty="0"/>
              <a:t>,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parallelizable</a:t>
            </a:r>
            <a:r>
              <a:rPr lang="de-DE" sz="1000" dirty="0"/>
              <a:t> user-</a:t>
            </a:r>
            <a:r>
              <a:rPr lang="de-DE" sz="1000" dirty="0" err="1"/>
              <a:t>defined</a:t>
            </a:r>
            <a:r>
              <a:rPr lang="de-DE" sz="1000" dirty="0"/>
              <a:t> </a:t>
            </a:r>
            <a:r>
              <a:rPr lang="de-DE" sz="1000" dirty="0" err="1"/>
              <a:t>functions</a:t>
            </a:r>
            <a:r>
              <a:rPr lang="de-DE" sz="1000" dirty="0"/>
              <a:t>. </a:t>
            </a:r>
            <a:r>
              <a:rPr lang="de-DE" sz="1000" i="1" dirty="0" err="1"/>
              <a:t>Proc</a:t>
            </a:r>
            <a:r>
              <a:rPr lang="de-DE" sz="1000" i="1" dirty="0"/>
              <a:t>. VLDB </a:t>
            </a:r>
            <a:r>
              <a:rPr lang="de-DE" sz="1000" i="1" dirty="0" err="1"/>
              <a:t>Endow</a:t>
            </a:r>
            <a:r>
              <a:rPr lang="de-DE" sz="1000" i="1" dirty="0"/>
              <a:t>.</a:t>
            </a:r>
            <a:r>
              <a:rPr lang="de-DE" sz="1000" dirty="0"/>
              <a:t> 2, 2 (August 2009), 1402-1413. </a:t>
            </a:r>
            <a:endParaRPr lang="en-GB" sz="1000" dirty="0">
              <a:latin typeface="Tw Cen MT"/>
              <a:cs typeface="Tw Cen MT"/>
            </a:endParaRPr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53AFE666-3975-9E44-A826-3D2280659E87}"/>
              </a:ext>
            </a:extLst>
          </p:cNvPr>
          <p:cNvGraphicFramePr>
            <a:graphicFrameLocks/>
          </p:cNvGraphicFramePr>
          <p:nvPr/>
        </p:nvGraphicFramePr>
        <p:xfrm>
          <a:off x="592443" y="2782505"/>
          <a:ext cx="1630512" cy="79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568385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73837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001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005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0185898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010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121892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BA1CB1-9631-7C42-866A-BE24EF92C1B9}"/>
              </a:ext>
            </a:extLst>
          </p:cNvPr>
          <p:cNvSpPr/>
          <p:nvPr/>
        </p:nvSpPr>
        <p:spPr>
          <a:xfrm>
            <a:off x="395288" y="946271"/>
            <a:ext cx="2007090" cy="1421103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  <a:latin typeface="Tw Cen MT"/>
                <a:cs typeface="Tw Cen MT"/>
              </a:rPr>
              <a:t>Query:</a:t>
            </a: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 How many clicks, on average, does it take for a user to get from the </a:t>
            </a: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Tw Cen MT"/>
                <a:cs typeface="Tw Cen MT"/>
              </a:rPr>
              <a:t>start page</a:t>
            </a: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 to a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Tw Cen MT"/>
                <a:cs typeface="Tw Cen MT"/>
              </a:rPr>
              <a:t>purchase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B27CC3E-A9EA-0548-BD31-21D4F2286CB9}"/>
              </a:ext>
            </a:extLst>
          </p:cNvPr>
          <p:cNvSpPr/>
          <p:nvPr/>
        </p:nvSpPr>
        <p:spPr>
          <a:xfrm>
            <a:off x="395288" y="2577870"/>
            <a:ext cx="2007090" cy="1421103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Table layout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47D8FA7-FE83-D946-96A5-680B7E898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27011" y="946271"/>
            <a:ext cx="3087578" cy="3602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36E1AA-C7EB-F646-8831-36F7637404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1" y="969174"/>
            <a:ext cx="5295900" cy="345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FAF15E3-8B73-5940-B0F6-3D454AC77321}"/>
              </a:ext>
            </a:extLst>
          </p:cNvPr>
          <p:cNvSpPr/>
          <p:nvPr/>
        </p:nvSpPr>
        <p:spPr>
          <a:xfrm>
            <a:off x="5814589" y="2236580"/>
            <a:ext cx="2320418" cy="102155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Imperative is more efficient because of the many joins in SQL</a:t>
            </a:r>
          </a:p>
        </p:txBody>
      </p:sp>
    </p:spTree>
    <p:extLst>
      <p:ext uri="{BB962C8B-B14F-4D97-AF65-F5344CB8AC3E}">
        <p14:creationId xmlns:p14="http://schemas.microsoft.com/office/powerpoint/2010/main" val="42105143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5B56BDC-F1F4-F043-BDED-E010C8F5C424}"/>
              </a:ext>
            </a:extLst>
          </p:cNvPr>
          <p:cNvSpPr/>
          <p:nvPr/>
        </p:nvSpPr>
        <p:spPr>
          <a:xfrm>
            <a:off x="7148798" y="1059582"/>
            <a:ext cx="1615061" cy="3615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Noria Backend</a:t>
            </a:r>
          </a:p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&amp; Code Gen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5CE49E3-7FF6-EF49-9443-2EFB49DCE2C1}"/>
              </a:ext>
            </a:extLst>
          </p:cNvPr>
          <p:cNvSpPr/>
          <p:nvPr/>
        </p:nvSpPr>
        <p:spPr>
          <a:xfrm>
            <a:off x="5172614" y="1059582"/>
            <a:ext cx="1863322" cy="37782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Code Recombine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4C00DBC-6450-7E4E-B086-2203560A81E4}"/>
              </a:ext>
            </a:extLst>
          </p:cNvPr>
          <p:cNvSpPr/>
          <p:nvPr/>
        </p:nvSpPr>
        <p:spPr>
          <a:xfrm>
            <a:off x="3037800" y="1059582"/>
            <a:ext cx="2021952" cy="3778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Code Splitting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19798C3-F62E-3547-A712-1990D28E77C2}"/>
              </a:ext>
            </a:extLst>
          </p:cNvPr>
          <p:cNvSpPr/>
          <p:nvPr/>
        </p:nvSpPr>
        <p:spPr>
          <a:xfrm>
            <a:off x="359532" y="1059582"/>
            <a:ext cx="2570535" cy="377826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UDF Source Code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3D56E0E-7B42-4C46-9AAA-F85A71F63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320" b="6536"/>
          <a:stretch/>
        </p:blipFill>
        <p:spPr>
          <a:xfrm>
            <a:off x="169753" y="1563540"/>
            <a:ext cx="3254418" cy="251058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706CE0-B68B-464C-8E08-12244A3699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Operator Compilation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7B30C-DF58-F040-B353-7AE9E6AEF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94177"/>
            <a:ext cx="504056" cy="287338"/>
          </a:xfrm>
        </p:spPr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980500-4FB6-7F43-8B71-327407D9CB1C}"/>
              </a:ext>
            </a:extLst>
          </p:cNvPr>
          <p:cNvSpPr/>
          <p:nvPr/>
        </p:nvSpPr>
        <p:spPr>
          <a:xfrm>
            <a:off x="7341112" y="4083811"/>
            <a:ext cx="1368152" cy="35156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State Integration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DDE54C-D7B4-E84A-BB85-7B2F74F4609B}"/>
              </a:ext>
            </a:extLst>
          </p:cNvPr>
          <p:cNvSpPr/>
          <p:nvPr/>
        </p:nvSpPr>
        <p:spPr>
          <a:xfrm>
            <a:off x="3364700" y="4224681"/>
            <a:ext cx="1368152" cy="567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State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260CFB-8255-4443-824A-43C50C131B5E}"/>
                  </a:ext>
                </a:extLst>
              </p:cNvPr>
              <p:cNvSpPr/>
              <p:nvPr/>
            </p:nvSpPr>
            <p:spPr>
              <a:xfrm>
                <a:off x="5239655" y="2381146"/>
                <a:ext cx="1618074" cy="56756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Core Op Function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w Cen MT"/>
                        </a:rPr>
                        <m:t>𝑐𝑜𝑚𝑝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w Cen MT"/>
                        </a:rPr>
                        <m:t>(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w Cen MT"/>
                        </a:rPr>
                        <m:t>𝑚𝑎𝑝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𝑓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,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w Cen MT"/>
                            </a:rPr>
                            <m:t>𝑑𝑎𝑡𝑎</m:t>
                          </m:r>
                        </m:e>
                      </m:d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w Cen MT"/>
                        </a:rPr>
                        <m:t>)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260CFB-8255-4443-824A-43C50C131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655" y="2381146"/>
                <a:ext cx="1618074" cy="567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799641-5832-374B-A3A5-0920C2A9FAA2}"/>
                  </a:ext>
                </a:extLst>
              </p:cNvPr>
              <p:cNvSpPr/>
              <p:nvPr/>
            </p:nvSpPr>
            <p:spPr>
              <a:xfrm>
                <a:off x="3437107" y="2370414"/>
                <a:ext cx="1223337" cy="40267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Projection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w Cen MT"/>
                      </a:rPr>
                      <m:t>𝑓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B799641-5832-374B-A3A5-0920C2A9FA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107" y="2370414"/>
                <a:ext cx="1223337" cy="4026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80E61FA-8D8E-CD42-8FED-948A9680D782}"/>
                  </a:ext>
                </a:extLst>
              </p:cNvPr>
              <p:cNvSpPr/>
              <p:nvPr/>
            </p:nvSpPr>
            <p:spPr>
              <a:xfrm>
                <a:off x="3230210" y="3520895"/>
                <a:ext cx="1637129" cy="40267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Tw Cen MT"/>
                    <a:cs typeface="Tw Cen MT"/>
                  </a:rPr>
                  <a:t>Computation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w Cen MT"/>
                      </a:rPr>
                      <m:t>𝑐𝑜𝑚𝑝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Tw Cen MT"/>
                  <a:cs typeface="Tw Cen MT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80E61FA-8D8E-CD42-8FED-948A9680D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210" y="3520895"/>
                <a:ext cx="1637129" cy="4026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8A44A2C-8126-0F45-9A74-E0829B11E3CB}"/>
              </a:ext>
            </a:extLst>
          </p:cNvPr>
          <p:cNvSpPr/>
          <p:nvPr/>
        </p:nvSpPr>
        <p:spPr>
          <a:xfrm>
            <a:off x="7621727" y="2535047"/>
            <a:ext cx="1032925" cy="56756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Operator Integration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87724F-B637-BE4B-B340-0CCE5A3FA517}"/>
              </a:ext>
            </a:extLst>
          </p:cNvPr>
          <p:cNvCxnSpPr>
            <a:cxnSpLocks/>
            <a:stCxn id="34" idx="2"/>
            <a:endCxn id="8" idx="0"/>
          </p:cNvCxnSpPr>
          <p:nvPr/>
        </p:nvCxnSpPr>
        <p:spPr>
          <a:xfrm>
            <a:off x="5055468" y="2013799"/>
            <a:ext cx="993224" cy="367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ight Brace 25">
            <a:extLst>
              <a:ext uri="{FF2B5EF4-FFF2-40B4-BE49-F238E27FC236}">
                <a16:creationId xmlns:a16="http://schemas.microsoft.com/office/drawing/2014/main" id="{58E734B4-0BE5-7341-AD2D-F2069AA90B85}"/>
              </a:ext>
            </a:extLst>
          </p:cNvPr>
          <p:cNvSpPr/>
          <p:nvPr/>
        </p:nvSpPr>
        <p:spPr>
          <a:xfrm>
            <a:off x="2786051" y="2165322"/>
            <a:ext cx="288032" cy="821411"/>
          </a:xfrm>
          <a:prstGeom prst="rightBrace">
            <a:avLst>
              <a:gd name="adj1" fmla="val 37927"/>
              <a:gd name="adj2" fmla="val 5178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6442D9F1-9F4B-2848-87B9-17CCB089E118}"/>
              </a:ext>
            </a:extLst>
          </p:cNvPr>
          <p:cNvSpPr/>
          <p:nvPr/>
        </p:nvSpPr>
        <p:spPr>
          <a:xfrm>
            <a:off x="2786051" y="3520895"/>
            <a:ext cx="288032" cy="472162"/>
          </a:xfrm>
          <a:prstGeom prst="rightBrace">
            <a:avLst>
              <a:gd name="adj1" fmla="val 37927"/>
              <a:gd name="adj2" fmla="val 52947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EA9CB70-713A-3743-BAAF-E5B89FFB0648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 flipV="1">
            <a:off x="4867339" y="2664930"/>
            <a:ext cx="372316" cy="1057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00BF32E-15EE-8541-B602-7963EB0EE303}"/>
              </a:ext>
            </a:extLst>
          </p:cNvPr>
          <p:cNvCxnSpPr>
            <a:stCxn id="7" idx="3"/>
            <a:endCxn id="6" idx="1"/>
          </p:cNvCxnSpPr>
          <p:nvPr/>
        </p:nvCxnSpPr>
        <p:spPr>
          <a:xfrm flipV="1">
            <a:off x="4732852" y="4259596"/>
            <a:ext cx="2608260" cy="24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09EF1CA-0E6E-734A-9409-6188C4BD99DE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4660444" y="2571750"/>
            <a:ext cx="579211" cy="93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7480E70-8915-C14B-ADED-638C29E91613}"/>
              </a:ext>
            </a:extLst>
          </p:cNvPr>
          <p:cNvCxnSpPr>
            <a:cxnSpLocks/>
            <a:stCxn id="8" idx="2"/>
            <a:endCxn id="115" idx="0"/>
          </p:cNvCxnSpPr>
          <p:nvPr/>
        </p:nvCxnSpPr>
        <p:spPr>
          <a:xfrm>
            <a:off x="6048692" y="2948714"/>
            <a:ext cx="791691" cy="328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3" name="Graphic 82">
            <a:extLst>
              <a:ext uri="{FF2B5EF4-FFF2-40B4-BE49-F238E27FC236}">
                <a16:creationId xmlns:a16="http://schemas.microsoft.com/office/drawing/2014/main" id="{1D79EB91-0CC1-2D41-918E-EA9DC133D4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53690" y="1122492"/>
            <a:ext cx="255574" cy="255574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90CAFFA8-5C9F-8B40-9F55-51AB361872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3469" y="1122492"/>
            <a:ext cx="255574" cy="255574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BD379290-A724-5A45-8EF5-3D90A9BCA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9327" y="1122492"/>
            <a:ext cx="255574" cy="255574"/>
          </a:xfrm>
          <a:prstGeom prst="rect">
            <a:avLst/>
          </a:prstGeom>
        </p:spPr>
      </p:pic>
      <p:pic>
        <p:nvPicPr>
          <p:cNvPr id="90" name="Graphic 89" descr="Laptop">
            <a:extLst>
              <a:ext uri="{FF2B5EF4-FFF2-40B4-BE49-F238E27FC236}">
                <a16:creationId xmlns:a16="http://schemas.microsoft.com/office/drawing/2014/main" id="{44CA9D3C-65F2-6845-95FB-B6B12CF2B8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5776" y="1091288"/>
            <a:ext cx="286778" cy="286778"/>
          </a:xfrm>
          <a:prstGeom prst="rect">
            <a:avLst/>
          </a:prstGeom>
        </p:spPr>
      </p:pic>
      <p:sp>
        <p:nvSpPr>
          <p:cNvPr id="95" name="Snip Single Corner of Rectangle 94">
            <a:extLst>
              <a:ext uri="{FF2B5EF4-FFF2-40B4-BE49-F238E27FC236}">
                <a16:creationId xmlns:a16="http://schemas.microsoft.com/office/drawing/2014/main" id="{5D5C13D3-CC98-7148-A623-80BF1D65EB89}"/>
              </a:ext>
            </a:extLst>
          </p:cNvPr>
          <p:cNvSpPr/>
          <p:nvPr/>
        </p:nvSpPr>
        <p:spPr>
          <a:xfrm>
            <a:off x="1187108" y="4281681"/>
            <a:ext cx="792088" cy="453680"/>
          </a:xfrm>
          <a:prstGeom prst="snip1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tx1"/>
                </a:solidFill>
                <a:latin typeface="Tw Cen MT"/>
                <a:cs typeface="Tw Cen MT"/>
              </a:rPr>
              <a:t>state.rs</a:t>
            </a:r>
            <a:endParaRPr lang="en-GB" sz="1400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8848569-3400-564B-BCBE-0F2DCEF0B31D}"/>
              </a:ext>
            </a:extLst>
          </p:cNvPr>
          <p:cNvCxnSpPr>
            <a:stCxn id="95" idx="0"/>
            <a:endCxn id="7" idx="1"/>
          </p:cNvCxnSpPr>
          <p:nvPr/>
        </p:nvCxnSpPr>
        <p:spPr>
          <a:xfrm>
            <a:off x="1979196" y="4508521"/>
            <a:ext cx="13855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FFCAC00-C6B7-384C-939C-8900FCCA5F6B}"/>
              </a:ext>
            </a:extLst>
          </p:cNvPr>
          <p:cNvSpPr/>
          <p:nvPr/>
        </p:nvSpPr>
        <p:spPr>
          <a:xfrm>
            <a:off x="6156307" y="3276900"/>
            <a:ext cx="1368151" cy="3515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Noria Flow API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53222650-AEC4-9449-9119-E4D099B4402C}"/>
              </a:ext>
            </a:extLst>
          </p:cNvPr>
          <p:cNvCxnSpPr>
            <a:cxnSpLocks/>
            <a:stCxn id="7" idx="3"/>
            <a:endCxn id="115" idx="1"/>
          </p:cNvCxnSpPr>
          <p:nvPr/>
        </p:nvCxnSpPr>
        <p:spPr>
          <a:xfrm flipV="1">
            <a:off x="4732852" y="3452685"/>
            <a:ext cx="1423455" cy="1055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A2AD2DAA-1A6A-0242-A3DD-E2E0606535CE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7536666" y="2818831"/>
            <a:ext cx="85061" cy="741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21A5F3D2-4FE2-D744-94B9-D7B562AB52A7}"/>
              </a:ext>
            </a:extLst>
          </p:cNvPr>
          <p:cNvSpPr/>
          <p:nvPr/>
        </p:nvSpPr>
        <p:spPr>
          <a:xfrm>
            <a:off x="853376" y="2053416"/>
            <a:ext cx="2885727" cy="126595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41275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Tw Cen MT"/>
                <a:cs typeface="Tw Cen MT"/>
              </a:rPr>
              <a:t>UDF code in one place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 Cen MT"/>
                <a:cs typeface="Tw Cen MT"/>
              </a:rPr>
              <a:t>&amp; platform unspecific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CB66CA-BAD3-9C4E-B96D-F623953096CE}"/>
              </a:ext>
            </a:extLst>
          </p:cNvPr>
          <p:cNvSpPr/>
          <p:nvPr/>
        </p:nvSpPr>
        <p:spPr>
          <a:xfrm>
            <a:off x="4329305" y="1611128"/>
            <a:ext cx="1452326" cy="4026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Stateful Iteration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3F1E3C69-B802-1D48-8DE6-8D1F8E23C09C}"/>
              </a:ext>
            </a:extLst>
          </p:cNvPr>
          <p:cNvSpPr/>
          <p:nvPr/>
        </p:nvSpPr>
        <p:spPr>
          <a:xfrm>
            <a:off x="2794888" y="1576382"/>
            <a:ext cx="288032" cy="472162"/>
          </a:xfrm>
          <a:prstGeom prst="rightBrace">
            <a:avLst>
              <a:gd name="adj1" fmla="val 37927"/>
              <a:gd name="adj2" fmla="val 52947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81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DB1BBE9-2C3B-1040-AE0D-813C98C53B90}"/>
              </a:ext>
            </a:extLst>
          </p:cNvPr>
          <p:cNvGraphicFramePr/>
          <p:nvPr/>
        </p:nvGraphicFramePr>
        <p:xfrm>
          <a:off x="299682" y="2260403"/>
          <a:ext cx="6359684" cy="62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C0A73BCF-6DF5-1B48-87CE-F3012504DF61}"/>
              </a:ext>
            </a:extLst>
          </p:cNvPr>
          <p:cNvSpPr/>
          <p:nvPr/>
        </p:nvSpPr>
        <p:spPr>
          <a:xfrm>
            <a:off x="3376840" y="1012691"/>
            <a:ext cx="1641263" cy="873162"/>
          </a:xfrm>
          <a:prstGeom prst="wedgeRoundRectCallout">
            <a:avLst>
              <a:gd name="adj1" fmla="val -21403"/>
              <a:gd name="adj2" fmla="val 7778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Abstraction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Conciseness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Code Locality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B17A63D-FB1C-7648-A4DB-4D7184728FAF}"/>
              </a:ext>
            </a:extLst>
          </p:cNvPr>
          <p:cNvSpPr/>
          <p:nvPr/>
        </p:nvSpPr>
        <p:spPr>
          <a:xfrm>
            <a:off x="6781496" y="2260403"/>
            <a:ext cx="1979629" cy="61274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Pure </a:t>
            </a:r>
            <a:r>
              <a:rPr lang="en-GB" dirty="0" err="1">
                <a:solidFill>
                  <a:schemeClr val="bg1"/>
                </a:solidFill>
                <a:latin typeface="Tw Cen MT"/>
                <a:cs typeface="Tw Cen MT"/>
              </a:rPr>
              <a:t>Ohua</a:t>
            </a:r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 Query</a:t>
            </a:r>
          </a:p>
        </p:txBody>
      </p:sp>
    </p:spTree>
    <p:extLst>
      <p:ext uri="{BB962C8B-B14F-4D97-AF65-F5344CB8AC3E}">
        <p14:creationId xmlns:p14="http://schemas.microsoft.com/office/powerpoint/2010/main" val="2883570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86138A-CC08-7C40-B899-D7AC5A19B8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UDF Compilation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6DD9D-7A18-7D47-9204-E317ED236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FFBFCC-D4F8-D247-BAE7-6FFB45F31480}"/>
              </a:ext>
            </a:extLst>
          </p:cNvPr>
          <p:cNvSpPr/>
          <p:nvPr/>
        </p:nvSpPr>
        <p:spPr>
          <a:xfrm>
            <a:off x="6676834" y="1059582"/>
            <a:ext cx="2087026" cy="3615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Noria Backend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295A7F-A54E-CC40-B2CF-FEDC3B790230}"/>
              </a:ext>
            </a:extLst>
          </p:cNvPr>
          <p:cNvSpPr/>
          <p:nvPr/>
        </p:nvSpPr>
        <p:spPr>
          <a:xfrm>
            <a:off x="4119289" y="1059582"/>
            <a:ext cx="2444352" cy="3778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Code Splitting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EF6D4A-EAD7-5341-9350-DC85E830E5DB}"/>
              </a:ext>
            </a:extLst>
          </p:cNvPr>
          <p:cNvSpPr/>
          <p:nvPr/>
        </p:nvSpPr>
        <p:spPr>
          <a:xfrm>
            <a:off x="359532" y="1059582"/>
            <a:ext cx="3636404" cy="377826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UDF Source </a:t>
            </a:r>
            <a:r>
              <a:rPr lang="en-GB" sz="1600" dirty="0" err="1">
                <a:solidFill>
                  <a:schemeClr val="tx1"/>
                </a:solidFill>
                <a:latin typeface="Tw Cen MT"/>
                <a:cs typeface="Tw Cen MT"/>
              </a:rPr>
              <a:t>Coce</a:t>
            </a:r>
            <a:endParaRPr lang="en-GB" sz="1600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2EB738-E1DF-CB4B-93A8-E82100430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3690" y="1122492"/>
            <a:ext cx="255574" cy="25557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9171E40-8BB7-714D-ADAA-A7B122834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6065" y="1116968"/>
            <a:ext cx="256115" cy="255574"/>
          </a:xfrm>
          <a:prstGeom prst="rect">
            <a:avLst/>
          </a:prstGeom>
        </p:spPr>
      </p:pic>
      <p:pic>
        <p:nvPicPr>
          <p:cNvPr id="12" name="Graphic 11" descr="Laptop">
            <a:extLst>
              <a:ext uri="{FF2B5EF4-FFF2-40B4-BE49-F238E27FC236}">
                <a16:creationId xmlns:a16="http://schemas.microsoft.com/office/drawing/2014/main" id="{45592845-E12E-FA44-99DC-BAC82C883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95965" y="1106890"/>
            <a:ext cx="286778" cy="28677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F96ECD8-54AF-BA47-9E4E-5C617B1E3963}"/>
              </a:ext>
            </a:extLst>
          </p:cNvPr>
          <p:cNvSpPr/>
          <p:nvPr/>
        </p:nvSpPr>
        <p:spPr>
          <a:xfrm>
            <a:off x="4789740" y="2052662"/>
            <a:ext cx="1093287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Signature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21C870-C293-C946-9433-D39C22CB8BC9}"/>
              </a:ext>
            </a:extLst>
          </p:cNvPr>
          <p:cNvSpPr/>
          <p:nvPr/>
        </p:nvSpPr>
        <p:spPr>
          <a:xfrm>
            <a:off x="4789740" y="2761664"/>
            <a:ext cx="1093287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Grouping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E0201A-2AEA-F54C-B5FB-F615B15DF83E}"/>
              </a:ext>
            </a:extLst>
          </p:cNvPr>
          <p:cNvSpPr/>
          <p:nvPr/>
        </p:nvSpPr>
        <p:spPr>
          <a:xfrm>
            <a:off x="4789740" y="3619516"/>
            <a:ext cx="1093287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Operator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3EC473-F19D-AA44-9C3C-22150B2B29CE}"/>
              </a:ext>
            </a:extLst>
          </p:cNvPr>
          <p:cNvSpPr txBox="1"/>
          <p:nvPr/>
        </p:nvSpPr>
        <p:spPr>
          <a:xfrm>
            <a:off x="1043608" y="3543153"/>
            <a:ext cx="1466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... </a:t>
            </a:r>
          </a:p>
          <a:p>
            <a:r>
              <a:rPr lang="en-GB" sz="1600" dirty="0">
                <a:latin typeface="Tw Cen MT"/>
                <a:cs typeface="Tw Cen MT"/>
              </a:rPr>
              <a:t>Operator Code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54FBDE31-D6AB-9F49-B90D-65541839A719}"/>
              </a:ext>
            </a:extLst>
          </p:cNvPr>
          <p:cNvSpPr/>
          <p:nvPr/>
        </p:nvSpPr>
        <p:spPr>
          <a:xfrm>
            <a:off x="4191907" y="2714016"/>
            <a:ext cx="170635" cy="493621"/>
          </a:xfrm>
          <a:prstGeom prst="rightBrace">
            <a:avLst>
              <a:gd name="adj1" fmla="val 32940"/>
              <a:gd name="adj2" fmla="val 5000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3164E7D8-EDC1-5648-A2BF-9315645213C5}"/>
              </a:ext>
            </a:extLst>
          </p:cNvPr>
          <p:cNvSpPr/>
          <p:nvPr/>
        </p:nvSpPr>
        <p:spPr>
          <a:xfrm>
            <a:off x="4191908" y="1828123"/>
            <a:ext cx="170634" cy="743621"/>
          </a:xfrm>
          <a:prstGeom prst="rightBrace">
            <a:avLst>
              <a:gd name="adj1" fmla="val 32940"/>
              <a:gd name="adj2" fmla="val 57553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470887-E007-824F-95D4-294D872184FD}"/>
              </a:ext>
            </a:extLst>
          </p:cNvPr>
          <p:cNvCxnSpPr>
            <a:cxnSpLocks/>
            <a:stCxn id="21" idx="3"/>
            <a:endCxn id="19" idx="1"/>
          </p:cNvCxnSpPr>
          <p:nvPr/>
        </p:nvCxnSpPr>
        <p:spPr>
          <a:xfrm flipV="1">
            <a:off x="2510292" y="3835540"/>
            <a:ext cx="22794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B68F2BE-45FC-E842-BE73-4928C10D40E6}"/>
              </a:ext>
            </a:extLst>
          </p:cNvPr>
          <p:cNvSpPr/>
          <p:nvPr/>
        </p:nvSpPr>
        <p:spPr>
          <a:xfrm>
            <a:off x="6804248" y="3207638"/>
            <a:ext cx="1093287" cy="6710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Noria IR Graph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32229C-4081-1C4A-A1D6-749483EDE195}"/>
              </a:ext>
            </a:extLst>
          </p:cNvPr>
          <p:cNvCxnSpPr>
            <a:cxnSpLocks/>
            <a:stCxn id="18" idx="3"/>
            <a:endCxn id="28" idx="1"/>
          </p:cNvCxnSpPr>
          <p:nvPr/>
        </p:nvCxnSpPr>
        <p:spPr>
          <a:xfrm>
            <a:off x="5883027" y="2977688"/>
            <a:ext cx="921221" cy="565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CCB4187-1345-B445-A639-EF0FF66459B6}"/>
              </a:ext>
            </a:extLst>
          </p:cNvPr>
          <p:cNvCxnSpPr>
            <a:stCxn id="19" idx="3"/>
            <a:endCxn id="28" idx="1"/>
          </p:cNvCxnSpPr>
          <p:nvPr/>
        </p:nvCxnSpPr>
        <p:spPr>
          <a:xfrm flipV="1">
            <a:off x="5883027" y="3543153"/>
            <a:ext cx="921221" cy="292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31427A1E-3878-F94D-BD7C-31023B2DB0DE}"/>
              </a:ext>
            </a:extLst>
          </p:cNvPr>
          <p:cNvSpPr/>
          <p:nvPr/>
        </p:nvSpPr>
        <p:spPr>
          <a:xfrm>
            <a:off x="7572804" y="2075712"/>
            <a:ext cx="1093287" cy="586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Query Integration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74D7E4B-867C-884B-8B2E-4B3676EC4A0A}"/>
              </a:ext>
            </a:extLst>
          </p:cNvPr>
          <p:cNvCxnSpPr>
            <a:cxnSpLocks/>
            <a:stCxn id="17" idx="3"/>
            <a:endCxn id="36" idx="1"/>
          </p:cNvCxnSpPr>
          <p:nvPr/>
        </p:nvCxnSpPr>
        <p:spPr>
          <a:xfrm>
            <a:off x="5883027" y="2268686"/>
            <a:ext cx="1689777" cy="100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1117E69-AF79-A943-8290-A07534CF6266}"/>
              </a:ext>
            </a:extLst>
          </p:cNvPr>
          <p:cNvCxnSpPr>
            <a:stCxn id="28" idx="3"/>
            <a:endCxn id="36" idx="2"/>
          </p:cNvCxnSpPr>
          <p:nvPr/>
        </p:nvCxnSpPr>
        <p:spPr>
          <a:xfrm flipV="1">
            <a:off x="7897535" y="2662351"/>
            <a:ext cx="221913" cy="880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F078F6F-8879-C545-A12D-399B12EB2C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05" b="58792"/>
          <a:stretch/>
        </p:blipFill>
        <p:spPr>
          <a:xfrm>
            <a:off x="500609" y="1760815"/>
            <a:ext cx="3795526" cy="156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2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8" grpId="0" animBg="1"/>
      <p:bldP spid="3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86138A-CC08-7C40-B899-D7AC5A19B8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UDF Compilation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6DD9D-7A18-7D47-9204-E317ED236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FFBFCC-D4F8-D247-BAE7-6FFB45F31480}"/>
              </a:ext>
            </a:extLst>
          </p:cNvPr>
          <p:cNvSpPr/>
          <p:nvPr/>
        </p:nvSpPr>
        <p:spPr>
          <a:xfrm>
            <a:off x="6676834" y="1059582"/>
            <a:ext cx="2087026" cy="3615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Noria Backend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295A7F-A54E-CC40-B2CF-FEDC3B790230}"/>
              </a:ext>
            </a:extLst>
          </p:cNvPr>
          <p:cNvSpPr/>
          <p:nvPr/>
        </p:nvSpPr>
        <p:spPr>
          <a:xfrm>
            <a:off x="4119289" y="1059582"/>
            <a:ext cx="2444352" cy="3778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Code Splitting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EF6D4A-EAD7-5341-9350-DC85E830E5DB}"/>
              </a:ext>
            </a:extLst>
          </p:cNvPr>
          <p:cNvSpPr/>
          <p:nvPr/>
        </p:nvSpPr>
        <p:spPr>
          <a:xfrm>
            <a:off x="359532" y="1059582"/>
            <a:ext cx="3636404" cy="377826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UDF Source </a:t>
            </a:r>
            <a:r>
              <a:rPr lang="en-GB" sz="1600" dirty="0" err="1">
                <a:solidFill>
                  <a:schemeClr val="tx1"/>
                </a:solidFill>
                <a:latin typeface="Tw Cen MT"/>
                <a:cs typeface="Tw Cen MT"/>
              </a:rPr>
              <a:t>Coce</a:t>
            </a:r>
            <a:endParaRPr lang="en-GB" sz="1600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2EB738-E1DF-CB4B-93A8-E82100430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3690" y="1122492"/>
            <a:ext cx="255574" cy="25557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9171E40-8BB7-714D-ADAA-A7B122834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6065" y="1116968"/>
            <a:ext cx="256115" cy="255574"/>
          </a:xfrm>
          <a:prstGeom prst="rect">
            <a:avLst/>
          </a:prstGeom>
        </p:spPr>
      </p:pic>
      <p:pic>
        <p:nvPicPr>
          <p:cNvPr id="12" name="Graphic 11" descr="Laptop">
            <a:extLst>
              <a:ext uri="{FF2B5EF4-FFF2-40B4-BE49-F238E27FC236}">
                <a16:creationId xmlns:a16="http://schemas.microsoft.com/office/drawing/2014/main" id="{45592845-E12E-FA44-99DC-BAC82C883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95965" y="1106890"/>
            <a:ext cx="286778" cy="28677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F96ECD8-54AF-BA47-9E4E-5C617B1E3963}"/>
              </a:ext>
            </a:extLst>
          </p:cNvPr>
          <p:cNvSpPr/>
          <p:nvPr/>
        </p:nvSpPr>
        <p:spPr>
          <a:xfrm>
            <a:off x="4789740" y="2052662"/>
            <a:ext cx="1093287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Signature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21C870-C293-C946-9433-D39C22CB8BC9}"/>
              </a:ext>
            </a:extLst>
          </p:cNvPr>
          <p:cNvSpPr/>
          <p:nvPr/>
        </p:nvSpPr>
        <p:spPr>
          <a:xfrm>
            <a:off x="4789740" y="2761664"/>
            <a:ext cx="1093287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Grouping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E0201A-2AEA-F54C-B5FB-F615B15DF83E}"/>
              </a:ext>
            </a:extLst>
          </p:cNvPr>
          <p:cNvSpPr/>
          <p:nvPr/>
        </p:nvSpPr>
        <p:spPr>
          <a:xfrm>
            <a:off x="4789740" y="3619516"/>
            <a:ext cx="1093287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Operator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3EC473-F19D-AA44-9C3C-22150B2B29CE}"/>
              </a:ext>
            </a:extLst>
          </p:cNvPr>
          <p:cNvSpPr txBox="1"/>
          <p:nvPr/>
        </p:nvSpPr>
        <p:spPr>
          <a:xfrm>
            <a:off x="1043608" y="3543153"/>
            <a:ext cx="1466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... </a:t>
            </a:r>
          </a:p>
          <a:p>
            <a:r>
              <a:rPr lang="en-GB" sz="1600" dirty="0">
                <a:latin typeface="Tw Cen MT"/>
                <a:cs typeface="Tw Cen MT"/>
              </a:rPr>
              <a:t>Operator Code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54FBDE31-D6AB-9F49-B90D-65541839A719}"/>
              </a:ext>
            </a:extLst>
          </p:cNvPr>
          <p:cNvSpPr/>
          <p:nvPr/>
        </p:nvSpPr>
        <p:spPr>
          <a:xfrm>
            <a:off x="4191907" y="2714016"/>
            <a:ext cx="170635" cy="493621"/>
          </a:xfrm>
          <a:prstGeom prst="rightBrace">
            <a:avLst>
              <a:gd name="adj1" fmla="val 32940"/>
              <a:gd name="adj2" fmla="val 5000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3164E7D8-EDC1-5648-A2BF-9315645213C5}"/>
              </a:ext>
            </a:extLst>
          </p:cNvPr>
          <p:cNvSpPr/>
          <p:nvPr/>
        </p:nvSpPr>
        <p:spPr>
          <a:xfrm>
            <a:off x="4191908" y="1828123"/>
            <a:ext cx="170634" cy="743621"/>
          </a:xfrm>
          <a:prstGeom prst="rightBrace">
            <a:avLst>
              <a:gd name="adj1" fmla="val 32940"/>
              <a:gd name="adj2" fmla="val 57553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470887-E007-824F-95D4-294D872184FD}"/>
              </a:ext>
            </a:extLst>
          </p:cNvPr>
          <p:cNvCxnSpPr>
            <a:cxnSpLocks/>
            <a:stCxn id="21" idx="3"/>
            <a:endCxn id="19" idx="1"/>
          </p:cNvCxnSpPr>
          <p:nvPr/>
        </p:nvCxnSpPr>
        <p:spPr>
          <a:xfrm flipV="1">
            <a:off x="2510292" y="3835540"/>
            <a:ext cx="22794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B68F2BE-45FC-E842-BE73-4928C10D40E6}"/>
              </a:ext>
            </a:extLst>
          </p:cNvPr>
          <p:cNvSpPr/>
          <p:nvPr/>
        </p:nvSpPr>
        <p:spPr>
          <a:xfrm>
            <a:off x="6804248" y="3207638"/>
            <a:ext cx="1093287" cy="6710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Noria IR Graph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32229C-4081-1C4A-A1D6-749483EDE195}"/>
              </a:ext>
            </a:extLst>
          </p:cNvPr>
          <p:cNvCxnSpPr>
            <a:cxnSpLocks/>
            <a:stCxn id="18" idx="3"/>
            <a:endCxn id="28" idx="1"/>
          </p:cNvCxnSpPr>
          <p:nvPr/>
        </p:nvCxnSpPr>
        <p:spPr>
          <a:xfrm>
            <a:off x="5883027" y="2977688"/>
            <a:ext cx="921221" cy="565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CCB4187-1345-B445-A639-EF0FF66459B6}"/>
              </a:ext>
            </a:extLst>
          </p:cNvPr>
          <p:cNvCxnSpPr>
            <a:stCxn id="19" idx="3"/>
            <a:endCxn id="28" idx="1"/>
          </p:cNvCxnSpPr>
          <p:nvPr/>
        </p:nvCxnSpPr>
        <p:spPr>
          <a:xfrm flipV="1">
            <a:off x="5883027" y="3543153"/>
            <a:ext cx="921221" cy="292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31427A1E-3878-F94D-BD7C-31023B2DB0DE}"/>
              </a:ext>
            </a:extLst>
          </p:cNvPr>
          <p:cNvSpPr/>
          <p:nvPr/>
        </p:nvSpPr>
        <p:spPr>
          <a:xfrm>
            <a:off x="7572804" y="2075712"/>
            <a:ext cx="1093287" cy="586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Query Integration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74D7E4B-867C-884B-8B2E-4B3676EC4A0A}"/>
              </a:ext>
            </a:extLst>
          </p:cNvPr>
          <p:cNvCxnSpPr>
            <a:cxnSpLocks/>
            <a:stCxn id="17" idx="3"/>
            <a:endCxn id="36" idx="1"/>
          </p:cNvCxnSpPr>
          <p:nvPr/>
        </p:nvCxnSpPr>
        <p:spPr>
          <a:xfrm>
            <a:off x="5883027" y="2268686"/>
            <a:ext cx="1689777" cy="100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1117E69-AF79-A943-8290-A07534CF6266}"/>
              </a:ext>
            </a:extLst>
          </p:cNvPr>
          <p:cNvCxnSpPr>
            <a:stCxn id="28" idx="3"/>
            <a:endCxn id="36" idx="2"/>
          </p:cNvCxnSpPr>
          <p:nvPr/>
        </p:nvCxnSpPr>
        <p:spPr>
          <a:xfrm flipV="1">
            <a:off x="7897535" y="2662351"/>
            <a:ext cx="221913" cy="880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F078F6F-8879-C545-A12D-399B12EB2C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05" b="58792"/>
          <a:stretch/>
        </p:blipFill>
        <p:spPr>
          <a:xfrm>
            <a:off x="500609" y="1760815"/>
            <a:ext cx="3795526" cy="1560066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6C386EA-1ECD-B347-81F2-9C7508DBB3B4}"/>
              </a:ext>
            </a:extLst>
          </p:cNvPr>
          <p:cNvSpPr/>
          <p:nvPr/>
        </p:nvSpPr>
        <p:spPr>
          <a:xfrm>
            <a:off x="853376" y="2053416"/>
            <a:ext cx="2885727" cy="126595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41275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Tw Cen MT"/>
                <a:cs typeface="Tw Cen MT"/>
              </a:rPr>
              <a:t>SQL-like operations 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 Cen MT"/>
                <a:cs typeface="Tw Cen MT"/>
              </a:rPr>
              <a:t>expressible in </a:t>
            </a:r>
            <a:r>
              <a:rPr lang="en-GB" dirty="0" err="1">
                <a:solidFill>
                  <a:srgbClr val="00B050"/>
                </a:solidFill>
                <a:latin typeface="Tw Cen MT"/>
                <a:cs typeface="Tw Cen MT"/>
              </a:rPr>
              <a:t>Ohua</a:t>
            </a:r>
            <a:endParaRPr lang="en-GB" dirty="0">
              <a:solidFill>
                <a:srgbClr val="00B050"/>
              </a:solidFill>
              <a:latin typeface="Tw Cen MT"/>
              <a:cs typeface="Tw Cen M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F24BD10-0ED1-2948-9AB7-ED8455D7B41B}"/>
              </a:ext>
            </a:extLst>
          </p:cNvPr>
          <p:cNvSpPr/>
          <p:nvPr/>
        </p:nvSpPr>
        <p:spPr>
          <a:xfrm>
            <a:off x="4674967" y="2587823"/>
            <a:ext cx="1274467" cy="81459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2FB4926-B772-DB4A-BB13-AD17DCFE409A}"/>
              </a:ext>
            </a:extLst>
          </p:cNvPr>
          <p:cNvSpPr/>
          <p:nvPr/>
        </p:nvSpPr>
        <p:spPr>
          <a:xfrm>
            <a:off x="3371877" y="3717900"/>
            <a:ext cx="2885727" cy="987057"/>
          </a:xfrm>
          <a:prstGeom prst="roundRect">
            <a:avLst/>
          </a:prstGeom>
          <a:solidFill>
            <a:schemeClr val="bg1">
              <a:alpha val="93000"/>
            </a:schemeClr>
          </a:solidFill>
          <a:ln w="41275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Tw Cen MT"/>
                <a:cs typeface="Tw Cen MT"/>
              </a:rPr>
              <a:t>No SQL necessary</a:t>
            </a:r>
          </a:p>
        </p:txBody>
      </p:sp>
    </p:spTree>
    <p:extLst>
      <p:ext uri="{BB962C8B-B14F-4D97-AF65-F5344CB8AC3E}">
        <p14:creationId xmlns:p14="http://schemas.microsoft.com/office/powerpoint/2010/main" val="4553373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DB1BBE9-2C3B-1040-AE0D-813C98C53B90}"/>
              </a:ext>
            </a:extLst>
          </p:cNvPr>
          <p:cNvGraphicFramePr/>
          <p:nvPr/>
        </p:nvGraphicFramePr>
        <p:xfrm>
          <a:off x="299682" y="2260403"/>
          <a:ext cx="6359684" cy="62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FEE9ADD8-235E-244E-9C64-7AF207F25A05}"/>
              </a:ext>
            </a:extLst>
          </p:cNvPr>
          <p:cNvSpPr/>
          <p:nvPr/>
        </p:nvSpPr>
        <p:spPr>
          <a:xfrm>
            <a:off x="5018103" y="3281662"/>
            <a:ext cx="1641263" cy="916536"/>
          </a:xfrm>
          <a:prstGeom prst="wedgeRoundRectCallout">
            <a:avLst>
              <a:gd name="adj1" fmla="val -21414"/>
              <a:gd name="adj2" fmla="val -8008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Incremental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Reusable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Code Locality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B17A63D-FB1C-7648-A4DB-4D7184728FAF}"/>
              </a:ext>
            </a:extLst>
          </p:cNvPr>
          <p:cNvSpPr/>
          <p:nvPr/>
        </p:nvSpPr>
        <p:spPr>
          <a:xfrm>
            <a:off x="6781496" y="2260403"/>
            <a:ext cx="1979629" cy="61274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Pure </a:t>
            </a:r>
            <a:r>
              <a:rPr lang="en-GB" dirty="0" err="1">
                <a:solidFill>
                  <a:schemeClr val="bg1"/>
                </a:solidFill>
                <a:latin typeface="Tw Cen MT"/>
                <a:cs typeface="Tw Cen MT"/>
              </a:rPr>
              <a:t>Ohua</a:t>
            </a:r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 Query</a:t>
            </a:r>
          </a:p>
        </p:txBody>
      </p:sp>
    </p:spTree>
    <p:extLst>
      <p:ext uri="{BB962C8B-B14F-4D97-AF65-F5344CB8AC3E}">
        <p14:creationId xmlns:p14="http://schemas.microsoft.com/office/powerpoint/2010/main" val="198027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DB1BBE9-2C3B-1040-AE0D-813C98C53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2615471"/>
              </p:ext>
            </p:extLst>
          </p:nvPr>
        </p:nvGraphicFramePr>
        <p:xfrm>
          <a:off x="299682" y="2260403"/>
          <a:ext cx="6359684" cy="62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510D1E4-79EB-774B-BA06-EFB0BB4F3DC1}"/>
              </a:ext>
            </a:extLst>
          </p:cNvPr>
          <p:cNvSpPr/>
          <p:nvPr/>
        </p:nvSpPr>
        <p:spPr>
          <a:xfrm>
            <a:off x="299682" y="1012691"/>
            <a:ext cx="1641263" cy="873162"/>
          </a:xfrm>
          <a:prstGeom prst="wedgeRoundRectCallout">
            <a:avLst>
              <a:gd name="adj1" fmla="val 18620"/>
              <a:gd name="adj2" fmla="val 7799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Must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Reversible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Commutative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59524B14-E93B-B748-A18E-877C56A58C0B}"/>
              </a:ext>
            </a:extLst>
          </p:cNvPr>
          <p:cNvSpPr/>
          <p:nvPr/>
        </p:nvSpPr>
        <p:spPr>
          <a:xfrm>
            <a:off x="2107412" y="3257647"/>
            <a:ext cx="1269428" cy="873162"/>
          </a:xfrm>
          <a:prstGeom prst="wedgeRoundRectCallout">
            <a:avLst>
              <a:gd name="adj1" fmla="val -20885"/>
              <a:gd name="adj2" fmla="val -8153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To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Eviction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Lookups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C0A73BCF-6DF5-1B48-87CE-F3012504DF61}"/>
              </a:ext>
            </a:extLst>
          </p:cNvPr>
          <p:cNvSpPr/>
          <p:nvPr/>
        </p:nvSpPr>
        <p:spPr>
          <a:xfrm>
            <a:off x="3376840" y="1012691"/>
            <a:ext cx="1641263" cy="873162"/>
          </a:xfrm>
          <a:prstGeom prst="wedgeRoundRectCallout">
            <a:avLst>
              <a:gd name="adj1" fmla="val -21403"/>
              <a:gd name="adj2" fmla="val 7778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Abstraction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Conciseness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Code Locality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FEE9ADD8-235E-244E-9C64-7AF207F25A05}"/>
              </a:ext>
            </a:extLst>
          </p:cNvPr>
          <p:cNvSpPr/>
          <p:nvPr/>
        </p:nvSpPr>
        <p:spPr>
          <a:xfrm>
            <a:off x="5018103" y="3281662"/>
            <a:ext cx="1641263" cy="916536"/>
          </a:xfrm>
          <a:prstGeom prst="wedgeRoundRectCallout">
            <a:avLst>
              <a:gd name="adj1" fmla="val -21414"/>
              <a:gd name="adj2" fmla="val -8008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Incremental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Reusable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Code Locality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8BC5469-BA54-D643-82F5-98F3AD5B8BB6}"/>
              </a:ext>
            </a:extLst>
          </p:cNvPr>
          <p:cNvSpPr/>
          <p:nvPr/>
        </p:nvSpPr>
        <p:spPr>
          <a:xfrm>
            <a:off x="7003025" y="897804"/>
            <a:ext cx="1536569" cy="1102936"/>
          </a:xfrm>
          <a:prstGeom prst="wedgeRoundRectCallout">
            <a:avLst>
              <a:gd name="adj1" fmla="val 22726"/>
              <a:gd name="adj2" fmla="val 70192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Intuitive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Flexible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Composable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Fast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B17A63D-FB1C-7648-A4DB-4D7184728FAF}"/>
              </a:ext>
            </a:extLst>
          </p:cNvPr>
          <p:cNvSpPr/>
          <p:nvPr/>
        </p:nvSpPr>
        <p:spPr>
          <a:xfrm>
            <a:off x="6781496" y="2260403"/>
            <a:ext cx="1979629" cy="61274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Pure </a:t>
            </a:r>
            <a:r>
              <a:rPr lang="en-GB" dirty="0" err="1">
                <a:solidFill>
                  <a:schemeClr val="bg1"/>
                </a:solidFill>
                <a:latin typeface="Tw Cen MT"/>
                <a:cs typeface="Tw Cen MT"/>
              </a:rPr>
              <a:t>Ohua</a:t>
            </a:r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 Query</a:t>
            </a:r>
          </a:p>
        </p:txBody>
      </p:sp>
    </p:spTree>
    <p:extLst>
      <p:ext uri="{BB962C8B-B14F-4D97-AF65-F5344CB8AC3E}">
        <p14:creationId xmlns:p14="http://schemas.microsoft.com/office/powerpoint/2010/main" val="429428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DB1BBE9-2C3B-1040-AE0D-813C98C53B90}"/>
              </a:ext>
            </a:extLst>
          </p:cNvPr>
          <p:cNvGraphicFramePr/>
          <p:nvPr/>
        </p:nvGraphicFramePr>
        <p:xfrm>
          <a:off x="333348" y="2105323"/>
          <a:ext cx="6359684" cy="62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510D1E4-79EB-774B-BA06-EFB0BB4F3DC1}"/>
              </a:ext>
            </a:extLst>
          </p:cNvPr>
          <p:cNvSpPr/>
          <p:nvPr/>
        </p:nvSpPr>
        <p:spPr>
          <a:xfrm>
            <a:off x="299682" y="1012691"/>
            <a:ext cx="1641263" cy="873162"/>
          </a:xfrm>
          <a:prstGeom prst="wedgeRoundRectCallout">
            <a:avLst>
              <a:gd name="adj1" fmla="val 18620"/>
              <a:gd name="adj2" fmla="val 7799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Must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Reversible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Commutative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59524B14-E93B-B748-A18E-877C56A58C0B}"/>
              </a:ext>
            </a:extLst>
          </p:cNvPr>
          <p:cNvSpPr/>
          <p:nvPr/>
        </p:nvSpPr>
        <p:spPr>
          <a:xfrm>
            <a:off x="2176371" y="1005517"/>
            <a:ext cx="1269428" cy="873162"/>
          </a:xfrm>
          <a:prstGeom prst="wedgeRoundRectCallout">
            <a:avLst>
              <a:gd name="adj1" fmla="val -20143"/>
              <a:gd name="adj2" fmla="val 7716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To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Eviction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Lookups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C0A73BCF-6DF5-1B48-87CE-F3012504DF61}"/>
              </a:ext>
            </a:extLst>
          </p:cNvPr>
          <p:cNvSpPr/>
          <p:nvPr/>
        </p:nvSpPr>
        <p:spPr>
          <a:xfrm>
            <a:off x="3681225" y="1012691"/>
            <a:ext cx="1641263" cy="873162"/>
          </a:xfrm>
          <a:prstGeom prst="wedgeRoundRectCallout">
            <a:avLst>
              <a:gd name="adj1" fmla="val -21403"/>
              <a:gd name="adj2" fmla="val 7778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Abstraction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Conciseness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Code Locality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FEE9ADD8-235E-244E-9C64-7AF207F25A05}"/>
              </a:ext>
            </a:extLst>
          </p:cNvPr>
          <p:cNvSpPr/>
          <p:nvPr/>
        </p:nvSpPr>
        <p:spPr>
          <a:xfrm>
            <a:off x="5557914" y="1012691"/>
            <a:ext cx="1641263" cy="916536"/>
          </a:xfrm>
          <a:prstGeom prst="wedgeRoundRectCallout">
            <a:avLst>
              <a:gd name="adj1" fmla="val -21414"/>
              <a:gd name="adj2" fmla="val 7007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Incremental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Reusable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Code Locality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8BC5469-BA54-D643-82F5-98F3AD5B8BB6}"/>
              </a:ext>
            </a:extLst>
          </p:cNvPr>
          <p:cNvSpPr/>
          <p:nvPr/>
        </p:nvSpPr>
        <p:spPr>
          <a:xfrm>
            <a:off x="7211504" y="3044857"/>
            <a:ext cx="1536569" cy="1102936"/>
          </a:xfrm>
          <a:prstGeom prst="wedgeRoundRectCallout">
            <a:avLst>
              <a:gd name="adj1" fmla="val 8002"/>
              <a:gd name="adj2" fmla="val -74252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Intuitive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Flexible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Composable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Fast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B17A63D-FB1C-7648-A4DB-4D7184728FAF}"/>
              </a:ext>
            </a:extLst>
          </p:cNvPr>
          <p:cNvSpPr/>
          <p:nvPr/>
        </p:nvSpPr>
        <p:spPr>
          <a:xfrm>
            <a:off x="6835735" y="2098643"/>
            <a:ext cx="1979629" cy="61274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Pure </a:t>
            </a:r>
            <a:r>
              <a:rPr lang="en-GB" dirty="0" err="1">
                <a:solidFill>
                  <a:schemeClr val="bg1"/>
                </a:solidFill>
                <a:latin typeface="Tw Cen MT"/>
                <a:cs typeface="Tw Cen MT"/>
              </a:rPr>
              <a:t>Ohua</a:t>
            </a:r>
            <a:r>
              <a:rPr lang="en-GB" dirty="0">
                <a:solidFill>
                  <a:schemeClr val="bg1"/>
                </a:solidFill>
                <a:latin typeface="Tw Cen MT"/>
                <a:cs typeface="Tw Cen MT"/>
              </a:rPr>
              <a:t> Query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1BC0B9D-0B5A-334D-8EEC-71D02FCF0AD7}"/>
              </a:ext>
            </a:extLst>
          </p:cNvPr>
          <p:cNvSpPr/>
          <p:nvPr/>
        </p:nvSpPr>
        <p:spPr>
          <a:xfrm>
            <a:off x="503268" y="3355942"/>
            <a:ext cx="2623237" cy="115949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Tw Cen MT"/>
                <a:cs typeface="Tw Cen MT"/>
              </a:rPr>
              <a:t>Additional State Patterns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Tw Cen MT"/>
                <a:cs typeface="Tw Cen MT"/>
              </a:rPr>
              <a:t>State builder Toolkit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70633EB-1A9B-EB46-8D02-21B187C9C067}"/>
              </a:ext>
            </a:extLst>
          </p:cNvPr>
          <p:cNvSpPr/>
          <p:nvPr/>
        </p:nvSpPr>
        <p:spPr>
          <a:xfrm>
            <a:off x="3632870" y="3355942"/>
            <a:ext cx="2623237" cy="115949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Tw Cen MT"/>
                <a:cs typeface="Tw Cen MT"/>
              </a:rPr>
              <a:t>More Query Elements in </a:t>
            </a:r>
            <a:r>
              <a:rPr lang="en-GB" sz="1400" dirty="0" err="1">
                <a:solidFill>
                  <a:schemeClr val="bg2"/>
                </a:solidFill>
                <a:latin typeface="Tw Cen MT"/>
                <a:cs typeface="Tw Cen MT"/>
              </a:rPr>
              <a:t>Ohua</a:t>
            </a:r>
            <a:endParaRPr lang="en-GB" sz="1400" dirty="0">
              <a:solidFill>
                <a:schemeClr val="bg2"/>
              </a:solidFill>
              <a:latin typeface="Tw Cen MT"/>
              <a:cs typeface="Tw Cen M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Tw Cen MT"/>
                <a:cs typeface="Tw Cen MT"/>
              </a:rPr>
              <a:t>Multi-State UDF’s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Tw Cen MT"/>
                <a:cs typeface="Tw Cen MT"/>
              </a:rPr>
              <a:t>Non-SQL Datatypes</a:t>
            </a:r>
          </a:p>
        </p:txBody>
      </p:sp>
    </p:spTree>
    <p:extLst>
      <p:ext uri="{BB962C8B-B14F-4D97-AF65-F5344CB8AC3E}">
        <p14:creationId xmlns:p14="http://schemas.microsoft.com/office/powerpoint/2010/main" val="17480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8817585F-A13A-E148-AC99-9A3F631B5F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020" b="35846"/>
          <a:stretch/>
        </p:blipFill>
        <p:spPr>
          <a:xfrm>
            <a:off x="5326523" y="1551537"/>
            <a:ext cx="3274302" cy="2850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17345D-99C7-DF45-97F9-F1FB67450B32}"/>
              </a:ext>
            </a:extLst>
          </p:cNvPr>
          <p:cNvSpPr txBox="1"/>
          <p:nvPr/>
        </p:nvSpPr>
        <p:spPr>
          <a:xfrm>
            <a:off x="5134017" y="1072997"/>
            <a:ext cx="1738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Easier: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A683F8-F308-9F45-AA45-5BD6A8DA70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Coding it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A6271-A1D6-1C42-8A04-E757BA827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53AFE666-3975-9E44-A826-3D2280659E87}"/>
              </a:ext>
            </a:extLst>
          </p:cNvPr>
          <p:cNvGraphicFramePr>
            <a:graphicFrameLocks/>
          </p:cNvGraphicFramePr>
          <p:nvPr/>
        </p:nvGraphicFramePr>
        <p:xfrm>
          <a:off x="592443" y="2782505"/>
          <a:ext cx="1630512" cy="79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0">
                  <a:extLst>
                    <a:ext uri="{9D8B030D-6E8A-4147-A177-3AD203B41FA5}">
                      <a16:colId xmlns:a16="http://schemas.microsoft.com/office/drawing/2014/main" val="1121051258"/>
                    </a:ext>
                  </a:extLst>
                </a:gridCol>
                <a:gridCol w="568385">
                  <a:extLst>
                    <a:ext uri="{9D8B030D-6E8A-4147-A177-3AD203B41FA5}">
                      <a16:colId xmlns:a16="http://schemas.microsoft.com/office/drawing/2014/main" val="695689605"/>
                    </a:ext>
                  </a:extLst>
                </a:gridCol>
                <a:gridCol w="773837">
                  <a:extLst>
                    <a:ext uri="{9D8B030D-6E8A-4147-A177-3AD203B41FA5}">
                      <a16:colId xmlns:a16="http://schemas.microsoft.com/office/drawing/2014/main" val="3729577130"/>
                    </a:ext>
                  </a:extLst>
                </a:gridCol>
              </a:tblGrid>
              <a:tr h="198063">
                <a:tc>
                  <a:txBody>
                    <a:bodyPr/>
                    <a:lstStyle/>
                    <a:p>
                      <a:r>
                        <a:rPr lang="en-GB" sz="1000" dirty="0" err="1"/>
                        <a:t>uid</a:t>
                      </a:r>
                      <a:endParaRPr lang="en-GB" sz="1000" dirty="0"/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Category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Timestamp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94177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001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4532122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005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0185898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010</a:t>
                      </a:r>
                    </a:p>
                  </a:txBody>
                  <a:tcPr marL="45720" marR="45720"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121892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BA1CB1-9631-7C42-866A-BE24EF92C1B9}"/>
              </a:ext>
            </a:extLst>
          </p:cNvPr>
          <p:cNvSpPr/>
          <p:nvPr/>
        </p:nvSpPr>
        <p:spPr>
          <a:xfrm>
            <a:off x="395288" y="946271"/>
            <a:ext cx="2007090" cy="1421103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  <a:latin typeface="Tw Cen MT"/>
                <a:cs typeface="Tw Cen MT"/>
              </a:rPr>
              <a:t>Query:</a:t>
            </a: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 How many clicks, on average, does it take for a user to get from the </a:t>
            </a: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Tw Cen MT"/>
                <a:cs typeface="Tw Cen MT"/>
              </a:rPr>
              <a:t>start page</a:t>
            </a: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 to a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Tw Cen MT"/>
                <a:cs typeface="Tw Cen MT"/>
              </a:rPr>
              <a:t>purchase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B27CC3E-A9EA-0548-BD31-21D4F2286CB9}"/>
              </a:ext>
            </a:extLst>
          </p:cNvPr>
          <p:cNvSpPr/>
          <p:nvPr/>
        </p:nvSpPr>
        <p:spPr>
          <a:xfrm>
            <a:off x="395288" y="2577870"/>
            <a:ext cx="2007090" cy="1421103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Table layout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47D8FA7-FE83-D946-96A5-680B7E898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27011" y="946271"/>
            <a:ext cx="3087578" cy="360217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AB138F-85B6-CD40-A721-707FAE056B4B}"/>
              </a:ext>
            </a:extLst>
          </p:cNvPr>
          <p:cNvSpPr/>
          <p:nvPr/>
        </p:nvSpPr>
        <p:spPr>
          <a:xfrm>
            <a:off x="5971160" y="2000400"/>
            <a:ext cx="2430508" cy="122586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u="sng" dirty="0" err="1">
                <a:solidFill>
                  <a:schemeClr val="bg1"/>
                </a:solidFill>
                <a:latin typeface="Tw Cen MT"/>
                <a:cs typeface="Tw Cen MT"/>
              </a:rPr>
              <a:t>Ohua</a:t>
            </a:r>
            <a:r>
              <a:rPr lang="en-GB" u="sng" baseline="30000" dirty="0">
                <a:solidFill>
                  <a:schemeClr val="bg1"/>
                </a:solidFill>
                <a:latin typeface="Tw Cen MT"/>
                <a:cs typeface="Tw Cen MT"/>
              </a:rPr>
              <a:t>[1]</a:t>
            </a:r>
            <a:endParaRPr lang="en-GB" u="sng" dirty="0">
              <a:solidFill>
                <a:schemeClr val="bg1"/>
              </a:solidFill>
              <a:latin typeface="Tw Cen MT"/>
              <a:cs typeface="Tw Cen MT"/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Tw Cen MT"/>
                <a:cs typeface="Tw Cen MT"/>
              </a:rPr>
              <a:t>Parallelizable language with a stateful dataflow backend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373241B-EC15-C147-A417-842500B45CE3}"/>
              </a:ext>
            </a:extLst>
          </p:cNvPr>
          <p:cNvSpPr/>
          <p:nvPr/>
        </p:nvSpPr>
        <p:spPr>
          <a:xfrm>
            <a:off x="2875669" y="2000400"/>
            <a:ext cx="2576965" cy="122586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u="sng" dirty="0">
                <a:solidFill>
                  <a:schemeClr val="bg1"/>
                </a:solidFill>
                <a:latin typeface="Tw Cen MT"/>
                <a:cs typeface="Tw Cen MT"/>
              </a:rPr>
              <a:t>Noria</a:t>
            </a:r>
            <a:r>
              <a:rPr lang="en-GB" u="sng" baseline="30000" dirty="0">
                <a:solidFill>
                  <a:schemeClr val="bg1"/>
                </a:solidFill>
                <a:latin typeface="Tw Cen MT"/>
                <a:cs typeface="Tw Cen MT"/>
              </a:rPr>
              <a:t>[2]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Tw Cen MT"/>
                <a:cs typeface="Tw Cen MT"/>
              </a:rPr>
              <a:t>Dataflow system. Uses materialization (state) to improve read performance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E7C5BB-CAA4-8648-9DC6-B3A42F33C8E9}"/>
              </a:ext>
            </a:extLst>
          </p:cNvPr>
          <p:cNvSpPr txBox="1"/>
          <p:nvPr/>
        </p:nvSpPr>
        <p:spPr>
          <a:xfrm>
            <a:off x="503268" y="4313228"/>
            <a:ext cx="789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000" dirty="0">
                <a:latin typeface="+mj-lt"/>
                <a:cs typeface="Tw Cen MT"/>
              </a:rPr>
              <a:t>Sebastian </a:t>
            </a:r>
            <a:r>
              <a:rPr lang="en-GB" sz="1000" dirty="0" err="1">
                <a:latin typeface="+mj-lt"/>
                <a:cs typeface="Tw Cen MT"/>
              </a:rPr>
              <a:t>Ertel</a:t>
            </a:r>
            <a:r>
              <a:rPr lang="en-GB" sz="1000" dirty="0">
                <a:latin typeface="+mj-lt"/>
                <a:cs typeface="Tw Cen MT"/>
              </a:rPr>
              <a:t>, Christof Fetzer, and Pascal </a:t>
            </a:r>
            <a:r>
              <a:rPr lang="en-GB" sz="1000" dirty="0" err="1">
                <a:latin typeface="+mj-lt"/>
                <a:cs typeface="Tw Cen MT"/>
              </a:rPr>
              <a:t>Felber</a:t>
            </a:r>
            <a:r>
              <a:rPr lang="en-GB" sz="1000" dirty="0">
                <a:latin typeface="+mj-lt"/>
                <a:cs typeface="Tw Cen MT"/>
              </a:rPr>
              <a:t>. </a:t>
            </a:r>
            <a:r>
              <a:rPr lang="en-GB" sz="1000" dirty="0" err="1">
                <a:latin typeface="+mj-lt"/>
                <a:cs typeface="Tw Cen MT"/>
              </a:rPr>
              <a:t>Ohua</a:t>
            </a:r>
            <a:r>
              <a:rPr lang="en-GB" sz="1000" dirty="0">
                <a:latin typeface="+mj-lt"/>
                <a:cs typeface="Tw Cen MT"/>
              </a:rPr>
              <a:t>: Implicit Dataflow Programming for Concurrent Systems. 2015. PPPJ ’15. 51–64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000" dirty="0"/>
              <a:t>Jon </a:t>
            </a:r>
            <a:r>
              <a:rPr lang="de-DE" sz="1000" dirty="0" err="1"/>
              <a:t>Gjengset</a:t>
            </a:r>
            <a:r>
              <a:rPr lang="de-DE" sz="1000" dirty="0"/>
              <a:t> et al. 2018. </a:t>
            </a:r>
            <a:r>
              <a:rPr lang="de-DE" sz="1000" dirty="0" err="1"/>
              <a:t>Noria</a:t>
            </a:r>
            <a:r>
              <a:rPr lang="de-DE" sz="1000" dirty="0"/>
              <a:t>: </a:t>
            </a:r>
            <a:r>
              <a:rPr lang="de-DE" sz="1000" dirty="0" err="1"/>
              <a:t>dynamic</a:t>
            </a:r>
            <a:r>
              <a:rPr lang="de-DE" sz="1000" dirty="0"/>
              <a:t>, </a:t>
            </a:r>
            <a:r>
              <a:rPr lang="de-DE" sz="1000" dirty="0" err="1"/>
              <a:t>partially-stateful</a:t>
            </a:r>
            <a:r>
              <a:rPr lang="de-DE" sz="1000" dirty="0"/>
              <a:t> </a:t>
            </a:r>
            <a:r>
              <a:rPr lang="de-DE" sz="1000" dirty="0" err="1"/>
              <a:t>data-flow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high-performance web </a:t>
            </a:r>
            <a:r>
              <a:rPr lang="de-DE" sz="1000" dirty="0" err="1"/>
              <a:t>applications</a:t>
            </a:r>
            <a:r>
              <a:rPr lang="de-DE" sz="1000" dirty="0"/>
              <a:t>. In </a:t>
            </a:r>
            <a:r>
              <a:rPr lang="de-DE" sz="1000" i="1" dirty="0" err="1"/>
              <a:t>Proceedings</a:t>
            </a:r>
            <a:r>
              <a:rPr lang="de-DE" sz="1000" i="1" dirty="0"/>
              <a:t> </a:t>
            </a:r>
            <a:r>
              <a:rPr lang="de-DE" sz="1000" i="1" dirty="0" err="1"/>
              <a:t>of</a:t>
            </a:r>
            <a:r>
              <a:rPr lang="de-DE" sz="1000" i="1" dirty="0"/>
              <a:t> </a:t>
            </a:r>
            <a:r>
              <a:rPr lang="de-DE" sz="1000" i="1" dirty="0" err="1"/>
              <a:t>the</a:t>
            </a:r>
            <a:r>
              <a:rPr lang="de-DE" sz="1000" i="1" dirty="0"/>
              <a:t> 12th USENIX </a:t>
            </a:r>
            <a:r>
              <a:rPr lang="de-DE" sz="1000" i="1" dirty="0" err="1"/>
              <a:t>conference</a:t>
            </a:r>
            <a:r>
              <a:rPr lang="de-DE" sz="1000" i="1" dirty="0"/>
              <a:t> on Operating Systems Design </a:t>
            </a:r>
            <a:r>
              <a:rPr lang="de-DE" sz="1000" i="1" dirty="0" err="1"/>
              <a:t>and</a:t>
            </a:r>
            <a:r>
              <a:rPr lang="de-DE" sz="1000" i="1" dirty="0"/>
              <a:t> Implementation</a:t>
            </a:r>
            <a:r>
              <a:rPr lang="de-DE" sz="1000" dirty="0"/>
              <a:t> (OSDI'18). USENIX </a:t>
            </a:r>
            <a:r>
              <a:rPr lang="de-DE" sz="1000" dirty="0" err="1"/>
              <a:t>Association</a:t>
            </a:r>
            <a:r>
              <a:rPr lang="de-DE" sz="1000" dirty="0"/>
              <a:t>, Berkeley, CA, USA, 213-231. </a:t>
            </a:r>
            <a:endParaRPr lang="en-GB" sz="1000" dirty="0">
              <a:latin typeface="Tw Cen MT"/>
              <a:cs typeface="Tw Cen MT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EE291D5-7ABB-9348-A3C8-1D2269312AF7}"/>
              </a:ext>
            </a:extLst>
          </p:cNvPr>
          <p:cNvSpPr/>
          <p:nvPr/>
        </p:nvSpPr>
        <p:spPr>
          <a:xfrm>
            <a:off x="4957112" y="1799461"/>
            <a:ext cx="1548791" cy="51077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400" u="sng" dirty="0">
                <a:solidFill>
                  <a:schemeClr val="bg1"/>
                </a:solidFill>
                <a:latin typeface="Tw Cen MT"/>
                <a:cs typeface="Tw Cen MT"/>
              </a:rPr>
              <a:t>Dataflow!</a:t>
            </a:r>
            <a:endParaRPr lang="en-GB" sz="2000" dirty="0">
              <a:solidFill>
                <a:schemeClr val="bg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52674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898BAB9-62D7-7F45-A884-B85F49840F4D}"/>
              </a:ext>
            </a:extLst>
          </p:cNvPr>
          <p:cNvCxnSpPr>
            <a:cxnSpLocks/>
            <a:stCxn id="40" idx="2"/>
            <a:endCxn id="10" idx="5"/>
          </p:cNvCxnSpPr>
          <p:nvPr/>
        </p:nvCxnSpPr>
        <p:spPr>
          <a:xfrm flipH="1">
            <a:off x="4008513" y="2930134"/>
            <a:ext cx="986000" cy="5107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8A4E10D-6680-5940-9E0F-FCC4563C407E}"/>
              </a:ext>
            </a:extLst>
          </p:cNvPr>
          <p:cNvCxnSpPr>
            <a:cxnSpLocks/>
            <a:stCxn id="25" idx="2"/>
            <a:endCxn id="10" idx="7"/>
          </p:cNvCxnSpPr>
          <p:nvPr/>
        </p:nvCxnSpPr>
        <p:spPr>
          <a:xfrm flipH="1">
            <a:off x="4008513" y="1778777"/>
            <a:ext cx="986002" cy="69325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D744BC3-11A4-1C4C-997F-C4C06E69C484}"/>
              </a:ext>
            </a:extLst>
          </p:cNvPr>
          <p:cNvCxnSpPr>
            <a:cxnSpLocks/>
            <a:stCxn id="26" idx="3"/>
            <a:endCxn id="40" idx="6"/>
          </p:cNvCxnSpPr>
          <p:nvPr/>
        </p:nvCxnSpPr>
        <p:spPr>
          <a:xfrm flipH="1">
            <a:off x="5714594" y="2112006"/>
            <a:ext cx="897542" cy="81812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1698CA1-F0FA-9643-BA81-D8B807F897AA}"/>
              </a:ext>
            </a:extLst>
          </p:cNvPr>
          <p:cNvCxnSpPr>
            <a:cxnSpLocks/>
            <a:stCxn id="26" idx="2"/>
            <a:endCxn id="25" idx="6"/>
          </p:cNvCxnSpPr>
          <p:nvPr/>
        </p:nvCxnSpPr>
        <p:spPr>
          <a:xfrm flipH="1" flipV="1">
            <a:off x="5714596" y="1778777"/>
            <a:ext cx="792087" cy="7864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F02001-6014-6D47-9E3D-1A310AB140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Noria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88185-0F66-D94C-881F-FC9496917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Graphic 6" descr="Internet">
            <a:extLst>
              <a:ext uri="{FF2B5EF4-FFF2-40B4-BE49-F238E27FC236}">
                <a16:creationId xmlns:a16="http://schemas.microsoft.com/office/drawing/2014/main" id="{5B7D7913-FEE1-A742-9D97-9EE5D91BB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5275" y="1490745"/>
            <a:ext cx="648072" cy="648072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BA5B24AD-8159-994D-BC77-FCB3EE0BA242}"/>
              </a:ext>
            </a:extLst>
          </p:cNvPr>
          <p:cNvGrpSpPr/>
          <p:nvPr/>
        </p:nvGrpSpPr>
        <p:grpSpPr>
          <a:xfrm>
            <a:off x="3393885" y="2366579"/>
            <a:ext cx="720081" cy="720081"/>
            <a:chOff x="1738740" y="2799512"/>
            <a:chExt cx="720081" cy="72008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C24F9F2-F6AD-D144-BE93-C763043A54EE}"/>
                </a:ext>
              </a:extLst>
            </p:cNvPr>
            <p:cNvSpPr/>
            <p:nvPr/>
          </p:nvSpPr>
          <p:spPr>
            <a:xfrm>
              <a:off x="1738740" y="2799512"/>
              <a:ext cx="720081" cy="7200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  <p:pic>
          <p:nvPicPr>
            <p:cNvPr id="11" name="Graphic 10" descr="Glasses">
              <a:extLst>
                <a:ext uri="{FF2B5EF4-FFF2-40B4-BE49-F238E27FC236}">
                  <a16:creationId xmlns:a16="http://schemas.microsoft.com/office/drawing/2014/main" id="{1A75E26D-2212-7B4D-95DD-EB8BC173E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76468" y="2968430"/>
              <a:ext cx="444625" cy="444625"/>
            </a:xfrm>
            <a:prstGeom prst="rect">
              <a:avLst/>
            </a:prstGeom>
          </p:spPr>
        </p:pic>
      </p:grp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A9B6EB5E-CF8D-9A47-8B62-68D658EC4114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2843347" y="1814781"/>
            <a:ext cx="655991" cy="657251"/>
          </a:xfrm>
          <a:prstGeom prst="curvedConnector2">
            <a:avLst/>
          </a:prstGeom>
          <a:ln>
            <a:tailEnd type="triangl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20E353C3-713A-2048-8EF8-9FCC5BCB1AB7}"/>
              </a:ext>
            </a:extLst>
          </p:cNvPr>
          <p:cNvCxnSpPr>
            <a:cxnSpLocks/>
            <a:stCxn id="10" idx="2"/>
            <a:endCxn id="7" idx="2"/>
          </p:cNvCxnSpPr>
          <p:nvPr/>
        </p:nvCxnSpPr>
        <p:spPr>
          <a:xfrm rot="10800000">
            <a:off x="2519311" y="2138818"/>
            <a:ext cx="874574" cy="587803"/>
          </a:xfrm>
          <a:prstGeom prst="curvedConnector2">
            <a:avLst/>
          </a:prstGeom>
          <a:ln>
            <a:tailEnd type="triangl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B9F3E6-CDAD-0E40-807A-5CDF8FF176A5}"/>
              </a:ext>
            </a:extLst>
          </p:cNvPr>
          <p:cNvGrpSpPr/>
          <p:nvPr/>
        </p:nvGrpSpPr>
        <p:grpSpPr>
          <a:xfrm>
            <a:off x="4994515" y="1418736"/>
            <a:ext cx="720081" cy="720081"/>
            <a:chOff x="4051311" y="3185292"/>
            <a:chExt cx="720081" cy="72008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69BC708-F7D8-BF47-9242-5C29D3B2981B}"/>
                </a:ext>
              </a:extLst>
            </p:cNvPr>
            <p:cNvSpPr/>
            <p:nvPr/>
          </p:nvSpPr>
          <p:spPr>
            <a:xfrm>
              <a:off x="4051311" y="3185292"/>
              <a:ext cx="720081" cy="7200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  <p:pic>
          <p:nvPicPr>
            <p:cNvPr id="22" name="Graphic 21" descr="Gears">
              <a:extLst>
                <a:ext uri="{FF2B5EF4-FFF2-40B4-BE49-F238E27FC236}">
                  <a16:creationId xmlns:a16="http://schemas.microsoft.com/office/drawing/2014/main" id="{2C531AA1-5184-044E-835B-9E9BA5785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58938" y="3311519"/>
              <a:ext cx="504825" cy="504825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4DE016-B8C7-144C-BF70-5EC1DE68D34A}"/>
              </a:ext>
            </a:extLst>
          </p:cNvPr>
          <p:cNvGrpSpPr/>
          <p:nvPr/>
        </p:nvGrpSpPr>
        <p:grpSpPr>
          <a:xfrm>
            <a:off x="6506683" y="1497378"/>
            <a:ext cx="720081" cy="720081"/>
            <a:chOff x="4211959" y="1708174"/>
            <a:chExt cx="720081" cy="720081"/>
          </a:xfrm>
        </p:grpSpPr>
        <p:pic>
          <p:nvPicPr>
            <p:cNvPr id="24" name="Graphic 23" descr="Database">
              <a:extLst>
                <a:ext uri="{FF2B5EF4-FFF2-40B4-BE49-F238E27FC236}">
                  <a16:creationId xmlns:a16="http://schemas.microsoft.com/office/drawing/2014/main" id="{87A5F437-6DB4-6849-981E-494BF001B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14791" y="1811006"/>
              <a:ext cx="514416" cy="514416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29EC3F2-F834-A54F-8008-23C80FE8A94E}"/>
                </a:ext>
              </a:extLst>
            </p:cNvPr>
            <p:cNvSpPr/>
            <p:nvPr/>
          </p:nvSpPr>
          <p:spPr>
            <a:xfrm>
              <a:off x="4211959" y="1708174"/>
              <a:ext cx="720081" cy="7200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0158F2-3506-D346-A043-CB58FBB3F90E}"/>
              </a:ext>
            </a:extLst>
          </p:cNvPr>
          <p:cNvGrpSpPr/>
          <p:nvPr/>
        </p:nvGrpSpPr>
        <p:grpSpPr>
          <a:xfrm>
            <a:off x="4994513" y="2570093"/>
            <a:ext cx="720081" cy="720081"/>
            <a:chOff x="4051311" y="3185292"/>
            <a:chExt cx="720081" cy="72008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9F9E5CE-B3F2-1B42-838E-A6BEB6B64215}"/>
                </a:ext>
              </a:extLst>
            </p:cNvPr>
            <p:cNvSpPr/>
            <p:nvPr/>
          </p:nvSpPr>
          <p:spPr>
            <a:xfrm>
              <a:off x="4051311" y="3185292"/>
              <a:ext cx="720081" cy="7200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  <a:latin typeface="Tw Cen MT"/>
                <a:cs typeface="Tw Cen MT"/>
              </a:endParaRPr>
            </a:p>
          </p:txBody>
        </p:sp>
        <p:pic>
          <p:nvPicPr>
            <p:cNvPr id="41" name="Graphic 40" descr="Gears">
              <a:extLst>
                <a:ext uri="{FF2B5EF4-FFF2-40B4-BE49-F238E27FC236}">
                  <a16:creationId xmlns:a16="http://schemas.microsoft.com/office/drawing/2014/main" id="{48157DA8-29B2-B441-8ABB-8EB3D3B2B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58938" y="3311519"/>
              <a:ext cx="504825" cy="504825"/>
            </a:xfrm>
            <a:prstGeom prst="rect">
              <a:avLst/>
            </a:prstGeom>
          </p:spPr>
        </p:pic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FC2D4C0-A29C-734A-894F-F15203574030}"/>
              </a:ext>
            </a:extLst>
          </p:cNvPr>
          <p:cNvCxnSpPr>
            <a:cxnSpLocks/>
            <a:stCxn id="26" idx="2"/>
            <a:endCxn id="25" idx="6"/>
          </p:cNvCxnSpPr>
          <p:nvPr/>
        </p:nvCxnSpPr>
        <p:spPr>
          <a:xfrm flipH="1" flipV="1">
            <a:off x="5714596" y="1778777"/>
            <a:ext cx="792087" cy="78642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965C64F-3AE6-BB44-89B9-687B2CC98B04}"/>
              </a:ext>
            </a:extLst>
          </p:cNvPr>
          <p:cNvCxnSpPr>
            <a:stCxn id="25" idx="2"/>
            <a:endCxn id="10" idx="7"/>
          </p:cNvCxnSpPr>
          <p:nvPr/>
        </p:nvCxnSpPr>
        <p:spPr>
          <a:xfrm flipH="1">
            <a:off x="4008513" y="1778777"/>
            <a:ext cx="986002" cy="693255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910DC82-4780-E748-8A17-F5E497357F92}"/>
              </a:ext>
            </a:extLst>
          </p:cNvPr>
          <p:cNvCxnSpPr>
            <a:cxnSpLocks/>
            <a:stCxn id="26" idx="3"/>
            <a:endCxn id="40" idx="6"/>
          </p:cNvCxnSpPr>
          <p:nvPr/>
        </p:nvCxnSpPr>
        <p:spPr>
          <a:xfrm flipH="1">
            <a:off x="5714594" y="2112006"/>
            <a:ext cx="897542" cy="818128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1A11CD8-0E01-AA49-B1E6-5405D1C4CB81}"/>
              </a:ext>
            </a:extLst>
          </p:cNvPr>
          <p:cNvCxnSpPr>
            <a:cxnSpLocks/>
            <a:stCxn id="40" idx="2"/>
            <a:endCxn id="10" idx="5"/>
          </p:cNvCxnSpPr>
          <p:nvPr/>
        </p:nvCxnSpPr>
        <p:spPr>
          <a:xfrm flipH="1">
            <a:off x="4008513" y="2930134"/>
            <a:ext cx="986000" cy="51073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41F972C9-924C-5B47-8EB9-C9B73D389851}"/>
              </a:ext>
            </a:extLst>
          </p:cNvPr>
          <p:cNvCxnSpPr>
            <a:stCxn id="7" idx="0"/>
            <a:endCxn id="26" idx="0"/>
          </p:cNvCxnSpPr>
          <p:nvPr/>
        </p:nvCxnSpPr>
        <p:spPr>
          <a:xfrm rot="16200000" flipH="1">
            <a:off x="4689700" y="-679645"/>
            <a:ext cx="6633" cy="4347413"/>
          </a:xfrm>
          <a:prstGeom prst="curvedConnector3">
            <a:avLst>
              <a:gd name="adj1" fmla="val -8492583"/>
            </a:avLst>
          </a:prstGeom>
          <a:ln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1" name="Rounded Rectangular Callout 60">
            <a:extLst>
              <a:ext uri="{FF2B5EF4-FFF2-40B4-BE49-F238E27FC236}">
                <a16:creationId xmlns:a16="http://schemas.microsoft.com/office/drawing/2014/main" id="{76B1533D-DE16-1B4B-8EDF-0C32FF4609B0}"/>
              </a:ext>
            </a:extLst>
          </p:cNvPr>
          <p:cNvSpPr/>
          <p:nvPr/>
        </p:nvSpPr>
        <p:spPr>
          <a:xfrm>
            <a:off x="6595140" y="3086660"/>
            <a:ext cx="2041963" cy="929159"/>
          </a:xfrm>
          <a:prstGeom prst="wedgeRoundRectCallout">
            <a:avLst>
              <a:gd name="adj1" fmla="val -86276"/>
              <a:gd name="adj2" fmla="val -3766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Cached computations (Incremental Materialization)</a:t>
            </a:r>
          </a:p>
        </p:txBody>
      </p:sp>
      <p:sp>
        <p:nvSpPr>
          <p:cNvPr id="71" name="Rounded Rectangular Callout 70">
            <a:extLst>
              <a:ext uri="{FF2B5EF4-FFF2-40B4-BE49-F238E27FC236}">
                <a16:creationId xmlns:a16="http://schemas.microsoft.com/office/drawing/2014/main" id="{B0DC7300-3390-D948-B055-AF9E27CD3330}"/>
              </a:ext>
            </a:extLst>
          </p:cNvPr>
          <p:cNvSpPr/>
          <p:nvPr/>
        </p:nvSpPr>
        <p:spPr>
          <a:xfrm>
            <a:off x="7339127" y="898475"/>
            <a:ext cx="1153377" cy="646986"/>
          </a:xfrm>
          <a:prstGeom prst="wedgeRoundRectCallout">
            <a:avLst>
              <a:gd name="adj1" fmla="val -80356"/>
              <a:gd name="adj2" fmla="val 3285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Long write path (slow)</a:t>
            </a:r>
          </a:p>
        </p:txBody>
      </p:sp>
      <p:sp>
        <p:nvSpPr>
          <p:cNvPr id="72" name="Rounded Rectangular Callout 71">
            <a:extLst>
              <a:ext uri="{FF2B5EF4-FFF2-40B4-BE49-F238E27FC236}">
                <a16:creationId xmlns:a16="http://schemas.microsoft.com/office/drawing/2014/main" id="{580F45D7-3235-C745-A891-2B3A4D693835}"/>
              </a:ext>
            </a:extLst>
          </p:cNvPr>
          <p:cNvSpPr/>
          <p:nvPr/>
        </p:nvSpPr>
        <p:spPr>
          <a:xfrm>
            <a:off x="4113966" y="3476110"/>
            <a:ext cx="2114334" cy="720081"/>
          </a:xfrm>
          <a:prstGeom prst="wedgeRoundRectCallout">
            <a:avLst>
              <a:gd name="adj1" fmla="val -25121"/>
              <a:gd name="adj2" fmla="val -11312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Update propagation (eventual consistency)</a:t>
            </a:r>
          </a:p>
        </p:txBody>
      </p:sp>
      <p:sp>
        <p:nvSpPr>
          <p:cNvPr id="74" name="Rounded Rectangular Callout 73">
            <a:extLst>
              <a:ext uri="{FF2B5EF4-FFF2-40B4-BE49-F238E27FC236}">
                <a16:creationId xmlns:a16="http://schemas.microsoft.com/office/drawing/2014/main" id="{61AA6ABA-B89B-1A4E-91DB-E03349762FE4}"/>
              </a:ext>
            </a:extLst>
          </p:cNvPr>
          <p:cNvSpPr/>
          <p:nvPr/>
        </p:nvSpPr>
        <p:spPr>
          <a:xfrm>
            <a:off x="1252478" y="2342246"/>
            <a:ext cx="1200717" cy="646986"/>
          </a:xfrm>
          <a:prstGeom prst="wedgeRoundRectCallout">
            <a:avLst>
              <a:gd name="adj1" fmla="val 68770"/>
              <a:gd name="adj2" fmla="val -2393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Short read path (fast)</a:t>
            </a:r>
          </a:p>
        </p:txBody>
      </p:sp>
      <p:sp>
        <p:nvSpPr>
          <p:cNvPr id="76" name="Rounded Rectangular Callout 75">
            <a:extLst>
              <a:ext uri="{FF2B5EF4-FFF2-40B4-BE49-F238E27FC236}">
                <a16:creationId xmlns:a16="http://schemas.microsoft.com/office/drawing/2014/main" id="{42ADEF72-7729-8E47-B8E6-D8CF5166154F}"/>
              </a:ext>
            </a:extLst>
          </p:cNvPr>
          <p:cNvSpPr/>
          <p:nvPr/>
        </p:nvSpPr>
        <p:spPr>
          <a:xfrm>
            <a:off x="7123931" y="2272367"/>
            <a:ext cx="1153377" cy="446979"/>
          </a:xfrm>
          <a:prstGeom prst="wedgeRoundRectCallout">
            <a:avLst>
              <a:gd name="adj1" fmla="val -46829"/>
              <a:gd name="adj2" fmla="val -7767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Base table</a:t>
            </a:r>
          </a:p>
        </p:txBody>
      </p:sp>
      <p:sp>
        <p:nvSpPr>
          <p:cNvPr id="3" name="Pie 2">
            <a:extLst>
              <a:ext uri="{FF2B5EF4-FFF2-40B4-BE49-F238E27FC236}">
                <a16:creationId xmlns:a16="http://schemas.microsoft.com/office/drawing/2014/main" id="{6D07C3F3-AD12-B04D-B5EE-0AB6829E8A62}"/>
              </a:ext>
            </a:extLst>
          </p:cNvPr>
          <p:cNvSpPr/>
          <p:nvPr/>
        </p:nvSpPr>
        <p:spPr>
          <a:xfrm rot="5400000">
            <a:off x="5482436" y="3088019"/>
            <a:ext cx="230206" cy="230206"/>
          </a:xfrm>
          <a:prstGeom prst="pi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48" name="Pie 47">
            <a:extLst>
              <a:ext uri="{FF2B5EF4-FFF2-40B4-BE49-F238E27FC236}">
                <a16:creationId xmlns:a16="http://schemas.microsoft.com/office/drawing/2014/main" id="{911CC452-42E0-4040-871E-356F261ABE9E}"/>
              </a:ext>
            </a:extLst>
          </p:cNvPr>
          <p:cNvSpPr/>
          <p:nvPr/>
        </p:nvSpPr>
        <p:spPr>
          <a:xfrm rot="5400000">
            <a:off x="5482436" y="1939722"/>
            <a:ext cx="230206" cy="230206"/>
          </a:xfrm>
          <a:prstGeom prst="pi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C99CBFD-2CFD-0942-8924-BAD9EEA76C2B}"/>
              </a:ext>
            </a:extLst>
          </p:cNvPr>
          <p:cNvSpPr/>
          <p:nvPr/>
        </p:nvSpPr>
        <p:spPr>
          <a:xfrm>
            <a:off x="395288" y="982713"/>
            <a:ext cx="1582413" cy="118721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Tw Cen MT"/>
                <a:cs typeface="Tw Cen MT"/>
              </a:rPr>
              <a:t>Multicore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Tw Cen MT"/>
                <a:cs typeface="Tw Cen MT"/>
              </a:rPr>
              <a:t>Distributed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Tw Cen MT"/>
                <a:cs typeface="Tw Cen MT"/>
              </a:rPr>
              <a:t>No UDF Support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7DB0C86-FB7B-D14A-BA1D-11BB91D1AF89}"/>
              </a:ext>
            </a:extLst>
          </p:cNvPr>
          <p:cNvSpPr/>
          <p:nvPr/>
        </p:nvSpPr>
        <p:spPr>
          <a:xfrm>
            <a:off x="339059" y="3286793"/>
            <a:ext cx="3266277" cy="1305968"/>
          </a:xfrm>
          <a:prstGeom prst="roundRect">
            <a:avLst/>
          </a:prstGeom>
          <a:solidFill>
            <a:schemeClr val="lt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Simple Materialization recomputes everything on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Incremental Materialization only recomputes affected rows. Operators must work with changes (Deltas)</a:t>
            </a:r>
          </a:p>
        </p:txBody>
      </p:sp>
      <p:sp>
        <p:nvSpPr>
          <p:cNvPr id="52" name="Pie 51">
            <a:extLst>
              <a:ext uri="{FF2B5EF4-FFF2-40B4-BE49-F238E27FC236}">
                <a16:creationId xmlns:a16="http://schemas.microsoft.com/office/drawing/2014/main" id="{96919559-6C82-A541-AE5A-1C7B64A8F80D}"/>
              </a:ext>
            </a:extLst>
          </p:cNvPr>
          <p:cNvSpPr/>
          <p:nvPr/>
        </p:nvSpPr>
        <p:spPr>
          <a:xfrm rot="5400000">
            <a:off x="3866765" y="2922298"/>
            <a:ext cx="230206" cy="230206"/>
          </a:xfrm>
          <a:prstGeom prst="pi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71362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4" grpId="0" animBg="1"/>
      <p:bldP spid="8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91D5A-B983-854D-863A-C88A552D10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Hierarchy of UDF’s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EF72A-DFB6-7049-98AE-8C08BB808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F0E300-5462-5C42-AFB2-C2045DAD703A}"/>
              </a:ext>
            </a:extLst>
          </p:cNvPr>
          <p:cNvGrpSpPr/>
          <p:nvPr/>
        </p:nvGrpSpPr>
        <p:grpSpPr>
          <a:xfrm>
            <a:off x="1130127" y="2002936"/>
            <a:ext cx="1596018" cy="489559"/>
            <a:chOff x="491813" y="1225534"/>
            <a:chExt cx="1596018" cy="489559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85E9D64-D797-644E-A7CA-53456B91F757}"/>
                </a:ext>
              </a:extLst>
            </p:cNvPr>
            <p:cNvSpPr/>
            <p:nvPr/>
          </p:nvSpPr>
          <p:spPr>
            <a:xfrm>
              <a:off x="886646" y="1349995"/>
              <a:ext cx="806352" cy="365098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 Cen MT"/>
                  <a:cs typeface="Tw Cen MT"/>
                </a:rPr>
                <a:t>UDA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3E87B45-6FEE-074F-9E76-C496D4662078}"/>
                </a:ext>
              </a:extLst>
            </p:cNvPr>
            <p:cNvCxnSpPr>
              <a:cxnSpLocks/>
            </p:cNvCxnSpPr>
            <p:nvPr/>
          </p:nvCxnSpPr>
          <p:spPr>
            <a:xfrm>
              <a:off x="1688441" y="1537304"/>
              <a:ext cx="3703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E0766BD-E265-EB4E-B79F-169FF6C22D19}"/>
                </a:ext>
              </a:extLst>
            </p:cNvPr>
            <p:cNvCxnSpPr>
              <a:cxnSpLocks/>
            </p:cNvCxnSpPr>
            <p:nvPr/>
          </p:nvCxnSpPr>
          <p:spPr>
            <a:xfrm>
              <a:off x="518845" y="1531369"/>
              <a:ext cx="3703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B7D5968-72BA-9441-9871-5C464BBAD7FD}"/>
                </a:ext>
              </a:extLst>
            </p:cNvPr>
            <p:cNvSpPr txBox="1"/>
            <p:nvPr/>
          </p:nvSpPr>
          <p:spPr>
            <a:xfrm>
              <a:off x="1818205" y="122553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Tw Cen MT"/>
                  <a:cs typeface="Tw Cen MT"/>
                </a:rPr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EACBE9-7170-494A-AB28-1B43836BA50D}"/>
                </a:ext>
              </a:extLst>
            </p:cNvPr>
            <p:cNvSpPr txBox="1"/>
            <p:nvPr/>
          </p:nvSpPr>
          <p:spPr>
            <a:xfrm>
              <a:off x="491813" y="1235010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3"/>
                  </a:solidFill>
                  <a:latin typeface="Tw Cen MT"/>
                  <a:cs typeface="Tw Cen MT"/>
                </a:rPr>
                <a:t>n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6791DCE-3C55-2A4B-9860-1BB2D3B4F140}"/>
              </a:ext>
            </a:extLst>
          </p:cNvPr>
          <p:cNvGrpSpPr/>
          <p:nvPr/>
        </p:nvGrpSpPr>
        <p:grpSpPr>
          <a:xfrm>
            <a:off x="3061307" y="2002936"/>
            <a:ext cx="1578384" cy="489559"/>
            <a:chOff x="491813" y="1225534"/>
            <a:chExt cx="1578384" cy="48955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B1B948E-7578-E644-BD1E-360099660C55}"/>
                </a:ext>
              </a:extLst>
            </p:cNvPr>
            <p:cNvSpPr/>
            <p:nvPr/>
          </p:nvSpPr>
          <p:spPr>
            <a:xfrm>
              <a:off x="886646" y="1349995"/>
              <a:ext cx="806352" cy="365098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 Cen MT"/>
                  <a:cs typeface="Tw Cen MT"/>
                </a:rPr>
                <a:t>SRF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A7EFFDA-ADF9-E943-BA7F-B667C55DAA47}"/>
                </a:ext>
              </a:extLst>
            </p:cNvPr>
            <p:cNvCxnSpPr>
              <a:cxnSpLocks/>
            </p:cNvCxnSpPr>
            <p:nvPr/>
          </p:nvCxnSpPr>
          <p:spPr>
            <a:xfrm>
              <a:off x="1688441" y="1537304"/>
              <a:ext cx="3703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AC28641-9A2E-3C40-A0E8-0589130ABDEF}"/>
                </a:ext>
              </a:extLst>
            </p:cNvPr>
            <p:cNvCxnSpPr>
              <a:cxnSpLocks/>
            </p:cNvCxnSpPr>
            <p:nvPr/>
          </p:nvCxnSpPr>
          <p:spPr>
            <a:xfrm>
              <a:off x="518845" y="1531369"/>
              <a:ext cx="3703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246455-491B-584D-8B81-B1E0672E66B0}"/>
                </a:ext>
              </a:extLst>
            </p:cNvPr>
            <p:cNvSpPr txBox="1"/>
            <p:nvPr/>
          </p:nvSpPr>
          <p:spPr>
            <a:xfrm>
              <a:off x="1818205" y="1225534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3"/>
                  </a:solidFill>
                  <a:latin typeface="Tw Cen MT"/>
                  <a:cs typeface="Tw Cen MT"/>
                </a:rPr>
                <a:t>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B219A9-40D1-6D45-93E0-93322EFE7FD7}"/>
                </a:ext>
              </a:extLst>
            </p:cNvPr>
            <p:cNvSpPr txBox="1"/>
            <p:nvPr/>
          </p:nvSpPr>
          <p:spPr>
            <a:xfrm>
              <a:off x="491813" y="123501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Tw Cen MT"/>
                  <a:cs typeface="Tw Cen MT"/>
                </a:rPr>
                <a:t>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5094BEB-539F-154D-B020-E9D616A33527}"/>
              </a:ext>
            </a:extLst>
          </p:cNvPr>
          <p:cNvGrpSpPr/>
          <p:nvPr/>
        </p:nvGrpSpPr>
        <p:grpSpPr>
          <a:xfrm>
            <a:off x="2084029" y="2861883"/>
            <a:ext cx="1613650" cy="489559"/>
            <a:chOff x="491813" y="1225534"/>
            <a:chExt cx="1613650" cy="48955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A3BAEA1-6384-FC4F-8325-E06E78162A78}"/>
                </a:ext>
              </a:extLst>
            </p:cNvPr>
            <p:cNvSpPr/>
            <p:nvPr/>
          </p:nvSpPr>
          <p:spPr>
            <a:xfrm>
              <a:off x="886646" y="1349995"/>
              <a:ext cx="806352" cy="365098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 Cen MT"/>
                  <a:cs typeface="Tw Cen MT"/>
                </a:rPr>
                <a:t>UDTF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C6B4903-869A-6D49-9678-099BDE631FC0}"/>
                </a:ext>
              </a:extLst>
            </p:cNvPr>
            <p:cNvCxnSpPr>
              <a:cxnSpLocks/>
            </p:cNvCxnSpPr>
            <p:nvPr/>
          </p:nvCxnSpPr>
          <p:spPr>
            <a:xfrm>
              <a:off x="1688441" y="1537304"/>
              <a:ext cx="3703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10EC9732-E212-BE43-B420-CEF4AE82DFB1}"/>
                </a:ext>
              </a:extLst>
            </p:cNvPr>
            <p:cNvCxnSpPr>
              <a:cxnSpLocks/>
            </p:cNvCxnSpPr>
            <p:nvPr/>
          </p:nvCxnSpPr>
          <p:spPr>
            <a:xfrm>
              <a:off x="518845" y="1531369"/>
              <a:ext cx="3703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C094AC2-2A51-B045-B08C-7CDACD271B07}"/>
                </a:ext>
              </a:extLst>
            </p:cNvPr>
            <p:cNvSpPr txBox="1"/>
            <p:nvPr/>
          </p:nvSpPr>
          <p:spPr>
            <a:xfrm>
              <a:off x="1818205" y="1225534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3"/>
                  </a:solidFill>
                  <a:latin typeface="Tw Cen MT"/>
                  <a:cs typeface="Tw Cen MT"/>
                </a:rPr>
                <a:t>m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BC3880-ECC3-444C-9D33-705509C439C1}"/>
                </a:ext>
              </a:extLst>
            </p:cNvPr>
            <p:cNvSpPr txBox="1"/>
            <p:nvPr/>
          </p:nvSpPr>
          <p:spPr>
            <a:xfrm>
              <a:off x="491813" y="1235010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3"/>
                  </a:solidFill>
                  <a:latin typeface="Tw Cen MT"/>
                  <a:cs typeface="Tw Cen MT"/>
                </a:rPr>
                <a:t>n</a:t>
              </a:r>
            </a:p>
          </p:txBody>
        </p:sp>
      </p:grpSp>
      <p:sp>
        <p:nvSpPr>
          <p:cNvPr id="49" name="Triangle 48">
            <a:extLst>
              <a:ext uri="{FF2B5EF4-FFF2-40B4-BE49-F238E27FC236}">
                <a16:creationId xmlns:a16="http://schemas.microsoft.com/office/drawing/2014/main" id="{ECE9EED0-1591-0A45-A838-6F3FFB921A72}"/>
              </a:ext>
            </a:extLst>
          </p:cNvPr>
          <p:cNvSpPr/>
          <p:nvPr/>
        </p:nvSpPr>
        <p:spPr>
          <a:xfrm>
            <a:off x="346223" y="988803"/>
            <a:ext cx="370317" cy="268611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wrap="none" rtlCol="0" anchor="ctr"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 Cen MT"/>
                <a:cs typeface="Tw Cen MT"/>
              </a:rPr>
              <a:t>Expressiveness</a:t>
            </a:r>
          </a:p>
        </p:txBody>
      </p:sp>
      <p:sp>
        <p:nvSpPr>
          <p:cNvPr id="50" name="Triangle 49">
            <a:extLst>
              <a:ext uri="{FF2B5EF4-FFF2-40B4-BE49-F238E27FC236}">
                <a16:creationId xmlns:a16="http://schemas.microsoft.com/office/drawing/2014/main" id="{282F0108-B7CE-EB42-AD28-A20BC72307D2}"/>
              </a:ext>
            </a:extLst>
          </p:cNvPr>
          <p:cNvSpPr/>
          <p:nvPr/>
        </p:nvSpPr>
        <p:spPr>
          <a:xfrm rot="10800000">
            <a:off x="669843" y="1030818"/>
            <a:ext cx="370317" cy="268611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wrap="none" rtlCol="0" anchor="ctr"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 Cen MT"/>
                <a:cs typeface="Tw Cen MT"/>
              </a:rPr>
              <a:t>Optimization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B8C1A3F-8FFD-374E-813C-33882D4B6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35" y="3422314"/>
            <a:ext cx="3285212" cy="1253084"/>
          </a:xfrm>
          <a:prstGeom prst="rect">
            <a:avLst/>
          </a:prstGeom>
        </p:spPr>
      </p:pic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CBB389FB-AFF1-7F4B-97B1-4D1BE1C8EC49}"/>
              </a:ext>
            </a:extLst>
          </p:cNvPr>
          <p:cNvSpPr/>
          <p:nvPr/>
        </p:nvSpPr>
        <p:spPr>
          <a:xfrm>
            <a:off x="3817891" y="2592573"/>
            <a:ext cx="1537291" cy="605320"/>
          </a:xfrm>
          <a:prstGeom prst="wedgeRoundRectCallout">
            <a:avLst>
              <a:gd name="adj1" fmla="val -59595"/>
              <a:gd name="adj2" fmla="val 1717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Hinders analysis and optimization</a:t>
            </a:r>
          </a:p>
        </p:txBody>
      </p:sp>
      <p:sp>
        <p:nvSpPr>
          <p:cNvPr id="54" name="Rounded Rectangular Callout 53">
            <a:extLst>
              <a:ext uri="{FF2B5EF4-FFF2-40B4-BE49-F238E27FC236}">
                <a16:creationId xmlns:a16="http://schemas.microsoft.com/office/drawing/2014/main" id="{D545094F-BB61-EC43-9ED9-EA2B0295FDBC}"/>
              </a:ext>
            </a:extLst>
          </p:cNvPr>
          <p:cNvSpPr/>
          <p:nvPr/>
        </p:nvSpPr>
        <p:spPr>
          <a:xfrm>
            <a:off x="3908734" y="846707"/>
            <a:ext cx="1355607" cy="560744"/>
          </a:xfrm>
          <a:prstGeom prst="wedgeRoundRectCallout">
            <a:avLst>
              <a:gd name="adj1" fmla="val -66290"/>
              <a:gd name="adj2" fmla="val 27050"/>
              <a:gd name="adj3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Limits Expressiveness</a:t>
            </a:r>
          </a:p>
        </p:txBody>
      </p:sp>
      <p:sp>
        <p:nvSpPr>
          <p:cNvPr id="83" name="Rounded Rectangular Callout 82">
            <a:extLst>
              <a:ext uri="{FF2B5EF4-FFF2-40B4-BE49-F238E27FC236}">
                <a16:creationId xmlns:a16="http://schemas.microsoft.com/office/drawing/2014/main" id="{C417005B-6F44-5044-A683-D53DFEB7031C}"/>
              </a:ext>
            </a:extLst>
          </p:cNvPr>
          <p:cNvSpPr/>
          <p:nvPr/>
        </p:nvSpPr>
        <p:spPr>
          <a:xfrm>
            <a:off x="346222" y="3909577"/>
            <a:ext cx="1980533" cy="760118"/>
          </a:xfrm>
          <a:prstGeom prst="wedgeRoundRectCallout">
            <a:avLst>
              <a:gd name="adj1" fmla="val -34655"/>
              <a:gd name="adj2" fmla="val -69482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Partial order: Any UDA can be expressed as a UDTF but not vice versa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73B0C91-8DC0-E54A-A25F-F11F7DD79605}"/>
              </a:ext>
            </a:extLst>
          </p:cNvPr>
          <p:cNvGrpSpPr/>
          <p:nvPr/>
        </p:nvGrpSpPr>
        <p:grpSpPr>
          <a:xfrm>
            <a:off x="1970403" y="1205714"/>
            <a:ext cx="1692152" cy="483727"/>
            <a:chOff x="491813" y="1231366"/>
            <a:chExt cx="1692152" cy="483727"/>
          </a:xfrm>
        </p:grpSpPr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BA78AC3F-2219-4645-AC51-FAD81FB42E44}"/>
                </a:ext>
              </a:extLst>
            </p:cNvPr>
            <p:cNvSpPr/>
            <p:nvPr/>
          </p:nvSpPr>
          <p:spPr>
            <a:xfrm>
              <a:off x="886646" y="1349995"/>
              <a:ext cx="902486" cy="365098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 Cen MT"/>
                  <a:cs typeface="Tw Cen MT"/>
                </a:rPr>
                <a:t>ST-UDF</a:t>
              </a: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24B7E604-DBD4-5648-B55E-20B948768D6F}"/>
                </a:ext>
              </a:extLst>
            </p:cNvPr>
            <p:cNvCxnSpPr>
              <a:cxnSpLocks/>
            </p:cNvCxnSpPr>
            <p:nvPr/>
          </p:nvCxnSpPr>
          <p:spPr>
            <a:xfrm>
              <a:off x="1789132" y="1531369"/>
              <a:ext cx="3703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21BCFF71-E148-2E4E-8473-522FB0CD6AD5}"/>
                </a:ext>
              </a:extLst>
            </p:cNvPr>
            <p:cNvCxnSpPr>
              <a:cxnSpLocks/>
            </p:cNvCxnSpPr>
            <p:nvPr/>
          </p:nvCxnSpPr>
          <p:spPr>
            <a:xfrm>
              <a:off x="518845" y="1531369"/>
              <a:ext cx="3703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1709776-9A1C-6A4E-B5DB-C52CD528BF5A}"/>
                </a:ext>
              </a:extLst>
            </p:cNvPr>
            <p:cNvSpPr txBox="1"/>
            <p:nvPr/>
          </p:nvSpPr>
          <p:spPr>
            <a:xfrm>
              <a:off x="1914339" y="123136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Tw Cen MT"/>
                  <a:cs typeface="Tw Cen MT"/>
                </a:rPr>
                <a:t>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2CF2B0A-D3DB-FD49-944A-7009EB5A3818}"/>
                </a:ext>
              </a:extLst>
            </p:cNvPr>
            <p:cNvSpPr txBox="1"/>
            <p:nvPr/>
          </p:nvSpPr>
          <p:spPr>
            <a:xfrm>
              <a:off x="491813" y="123501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Tw Cen MT"/>
                  <a:cs typeface="Tw Cen MT"/>
                </a:rPr>
                <a:t>1</a:t>
              </a: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1A8481E3-075B-5040-93EE-985A76FF3C7C}"/>
              </a:ext>
            </a:extLst>
          </p:cNvPr>
          <p:cNvSpPr txBox="1"/>
          <p:nvPr/>
        </p:nvSpPr>
        <p:spPr>
          <a:xfrm>
            <a:off x="4336789" y="4663384"/>
            <a:ext cx="3192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UDF support in different Databases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91E1D5A-9547-2543-AE11-67E890D32FFA}"/>
              </a:ext>
            </a:extLst>
          </p:cNvPr>
          <p:cNvSpPr/>
          <p:nvPr/>
        </p:nvSpPr>
        <p:spPr>
          <a:xfrm>
            <a:off x="4304640" y="4429409"/>
            <a:ext cx="3121930" cy="204145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92" name="Rounded Rectangular Callout 91">
            <a:extLst>
              <a:ext uri="{FF2B5EF4-FFF2-40B4-BE49-F238E27FC236}">
                <a16:creationId xmlns:a16="http://schemas.microsoft.com/office/drawing/2014/main" id="{9373B73C-4E38-A148-BD44-4C0AE416FA65}"/>
              </a:ext>
            </a:extLst>
          </p:cNvPr>
          <p:cNvSpPr/>
          <p:nvPr/>
        </p:nvSpPr>
        <p:spPr>
          <a:xfrm>
            <a:off x="7722106" y="4088890"/>
            <a:ext cx="1007883" cy="340519"/>
          </a:xfrm>
          <a:prstGeom prst="wedgeRoundRectCallout">
            <a:avLst>
              <a:gd name="adj1" fmla="val -71368"/>
              <a:gd name="adj2" fmla="val 49977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Our target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C6E8B3A-554D-5849-8E02-4617428500F3}"/>
              </a:ext>
            </a:extLst>
          </p:cNvPr>
          <p:cNvSpPr/>
          <p:nvPr/>
        </p:nvSpPr>
        <p:spPr>
          <a:xfrm>
            <a:off x="5476812" y="4443041"/>
            <a:ext cx="184213" cy="184213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72ECBB7-3CE7-BC4F-9977-E406030B1A93}"/>
              </a:ext>
            </a:extLst>
          </p:cNvPr>
          <p:cNvSpPr/>
          <p:nvPr/>
        </p:nvSpPr>
        <p:spPr>
          <a:xfrm>
            <a:off x="6429466" y="4441664"/>
            <a:ext cx="184213" cy="184213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19FFE6A-402C-F948-B7CF-FC53FBE71DB0}"/>
              </a:ext>
            </a:extLst>
          </p:cNvPr>
          <p:cNvSpPr/>
          <p:nvPr/>
        </p:nvSpPr>
        <p:spPr>
          <a:xfrm>
            <a:off x="6975720" y="4444709"/>
            <a:ext cx="184213" cy="184213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1347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3" grpId="0" animBg="1"/>
      <p:bldP spid="54" grpId="0" animBg="1"/>
      <p:bldP spid="83" grpId="0" animBg="1"/>
      <p:bldP spid="90" grpId="0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91D5A-B983-854D-863A-C88A552D10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Hierarchy of UDF’s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EF72A-DFB6-7049-98AE-8C08BB808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00F5703-C3A1-FE4C-9470-85331912B1B1}"/>
              </a:ext>
            </a:extLst>
          </p:cNvPr>
          <p:cNvGrpSpPr/>
          <p:nvPr/>
        </p:nvGrpSpPr>
        <p:grpSpPr>
          <a:xfrm>
            <a:off x="1970403" y="1205714"/>
            <a:ext cx="1692152" cy="483727"/>
            <a:chOff x="491813" y="1231366"/>
            <a:chExt cx="1692152" cy="48372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0F6CC2A-429E-CD4F-9C2C-F1429C89E497}"/>
                </a:ext>
              </a:extLst>
            </p:cNvPr>
            <p:cNvSpPr/>
            <p:nvPr/>
          </p:nvSpPr>
          <p:spPr>
            <a:xfrm>
              <a:off x="886646" y="1349995"/>
              <a:ext cx="902486" cy="365098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 Cen MT"/>
                  <a:cs typeface="Tw Cen MT"/>
                </a:rPr>
                <a:t>ST-UDF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5DF0323-AF2F-414C-9C31-2E170E6BA1DC}"/>
                </a:ext>
              </a:extLst>
            </p:cNvPr>
            <p:cNvCxnSpPr>
              <a:cxnSpLocks/>
            </p:cNvCxnSpPr>
            <p:nvPr/>
          </p:nvCxnSpPr>
          <p:spPr>
            <a:xfrm>
              <a:off x="1789132" y="1531369"/>
              <a:ext cx="3703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6C680A9-AF86-484C-B89F-AE0D9B7FFDA8}"/>
                </a:ext>
              </a:extLst>
            </p:cNvPr>
            <p:cNvCxnSpPr>
              <a:cxnSpLocks/>
            </p:cNvCxnSpPr>
            <p:nvPr/>
          </p:nvCxnSpPr>
          <p:spPr>
            <a:xfrm>
              <a:off x="518845" y="1531369"/>
              <a:ext cx="3703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E16087-D585-6241-A45E-82E77909D7A0}"/>
                </a:ext>
              </a:extLst>
            </p:cNvPr>
            <p:cNvSpPr txBox="1"/>
            <p:nvPr/>
          </p:nvSpPr>
          <p:spPr>
            <a:xfrm>
              <a:off x="1914339" y="123136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Tw Cen MT"/>
                  <a:cs typeface="Tw Cen MT"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42FC1B-C841-FD40-9DCB-58A533CAA96C}"/>
                </a:ext>
              </a:extLst>
            </p:cNvPr>
            <p:cNvSpPr txBox="1"/>
            <p:nvPr/>
          </p:nvSpPr>
          <p:spPr>
            <a:xfrm>
              <a:off x="491813" y="123501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Tw Cen MT"/>
                  <a:cs typeface="Tw Cen MT"/>
                </a:rPr>
                <a:t>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F0E300-5462-5C42-AFB2-C2045DAD703A}"/>
              </a:ext>
            </a:extLst>
          </p:cNvPr>
          <p:cNvGrpSpPr/>
          <p:nvPr/>
        </p:nvGrpSpPr>
        <p:grpSpPr>
          <a:xfrm>
            <a:off x="1130127" y="2002936"/>
            <a:ext cx="1596018" cy="489559"/>
            <a:chOff x="491813" y="1225534"/>
            <a:chExt cx="1596018" cy="489559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85E9D64-D797-644E-A7CA-53456B91F757}"/>
                </a:ext>
              </a:extLst>
            </p:cNvPr>
            <p:cNvSpPr/>
            <p:nvPr/>
          </p:nvSpPr>
          <p:spPr>
            <a:xfrm>
              <a:off x="886646" y="1349995"/>
              <a:ext cx="806352" cy="365098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 Cen MT"/>
                  <a:cs typeface="Tw Cen MT"/>
                </a:rPr>
                <a:t>UDA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3E87B45-6FEE-074F-9E76-C496D4662078}"/>
                </a:ext>
              </a:extLst>
            </p:cNvPr>
            <p:cNvCxnSpPr>
              <a:cxnSpLocks/>
            </p:cNvCxnSpPr>
            <p:nvPr/>
          </p:nvCxnSpPr>
          <p:spPr>
            <a:xfrm>
              <a:off x="1688441" y="1537304"/>
              <a:ext cx="3703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E0766BD-E265-EB4E-B79F-169FF6C22D19}"/>
                </a:ext>
              </a:extLst>
            </p:cNvPr>
            <p:cNvCxnSpPr>
              <a:cxnSpLocks/>
            </p:cNvCxnSpPr>
            <p:nvPr/>
          </p:nvCxnSpPr>
          <p:spPr>
            <a:xfrm>
              <a:off x="518845" y="1531369"/>
              <a:ext cx="3703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B7D5968-72BA-9441-9871-5C464BBAD7FD}"/>
                </a:ext>
              </a:extLst>
            </p:cNvPr>
            <p:cNvSpPr txBox="1"/>
            <p:nvPr/>
          </p:nvSpPr>
          <p:spPr>
            <a:xfrm>
              <a:off x="1818205" y="122553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Tw Cen MT"/>
                  <a:cs typeface="Tw Cen MT"/>
                </a:rPr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EACBE9-7170-494A-AB28-1B43836BA50D}"/>
                </a:ext>
              </a:extLst>
            </p:cNvPr>
            <p:cNvSpPr txBox="1"/>
            <p:nvPr/>
          </p:nvSpPr>
          <p:spPr>
            <a:xfrm>
              <a:off x="491813" y="1235010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3"/>
                  </a:solidFill>
                  <a:latin typeface="Tw Cen MT"/>
                  <a:cs typeface="Tw Cen MT"/>
                </a:rPr>
                <a:t>n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6791DCE-3C55-2A4B-9860-1BB2D3B4F140}"/>
              </a:ext>
            </a:extLst>
          </p:cNvPr>
          <p:cNvGrpSpPr/>
          <p:nvPr/>
        </p:nvGrpSpPr>
        <p:grpSpPr>
          <a:xfrm>
            <a:off x="3061307" y="2002936"/>
            <a:ext cx="1578384" cy="489559"/>
            <a:chOff x="491813" y="1225534"/>
            <a:chExt cx="1578384" cy="48955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B1B948E-7578-E644-BD1E-360099660C55}"/>
                </a:ext>
              </a:extLst>
            </p:cNvPr>
            <p:cNvSpPr/>
            <p:nvPr/>
          </p:nvSpPr>
          <p:spPr>
            <a:xfrm>
              <a:off x="886646" y="1349995"/>
              <a:ext cx="806352" cy="365098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 Cen MT"/>
                  <a:cs typeface="Tw Cen MT"/>
                </a:rPr>
                <a:t>SRF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A7EFFDA-ADF9-E943-BA7F-B667C55DAA47}"/>
                </a:ext>
              </a:extLst>
            </p:cNvPr>
            <p:cNvCxnSpPr>
              <a:cxnSpLocks/>
            </p:cNvCxnSpPr>
            <p:nvPr/>
          </p:nvCxnSpPr>
          <p:spPr>
            <a:xfrm>
              <a:off x="1688441" y="1537304"/>
              <a:ext cx="3703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AC28641-9A2E-3C40-A0E8-0589130ABDEF}"/>
                </a:ext>
              </a:extLst>
            </p:cNvPr>
            <p:cNvCxnSpPr>
              <a:cxnSpLocks/>
            </p:cNvCxnSpPr>
            <p:nvPr/>
          </p:nvCxnSpPr>
          <p:spPr>
            <a:xfrm>
              <a:off x="518845" y="1531369"/>
              <a:ext cx="3703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246455-491B-584D-8B81-B1E0672E66B0}"/>
                </a:ext>
              </a:extLst>
            </p:cNvPr>
            <p:cNvSpPr txBox="1"/>
            <p:nvPr/>
          </p:nvSpPr>
          <p:spPr>
            <a:xfrm>
              <a:off x="1818205" y="1225534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3"/>
                  </a:solidFill>
                  <a:latin typeface="Tw Cen MT"/>
                  <a:cs typeface="Tw Cen MT"/>
                </a:rPr>
                <a:t>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B219A9-40D1-6D45-93E0-93322EFE7FD7}"/>
                </a:ext>
              </a:extLst>
            </p:cNvPr>
            <p:cNvSpPr txBox="1"/>
            <p:nvPr/>
          </p:nvSpPr>
          <p:spPr>
            <a:xfrm>
              <a:off x="491813" y="123501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Tw Cen MT"/>
                  <a:cs typeface="Tw Cen MT"/>
                </a:rPr>
                <a:t>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5094BEB-539F-154D-B020-E9D616A33527}"/>
              </a:ext>
            </a:extLst>
          </p:cNvPr>
          <p:cNvGrpSpPr/>
          <p:nvPr/>
        </p:nvGrpSpPr>
        <p:grpSpPr>
          <a:xfrm>
            <a:off x="2084029" y="2861883"/>
            <a:ext cx="1613650" cy="489559"/>
            <a:chOff x="491813" y="1225534"/>
            <a:chExt cx="1613650" cy="48955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A3BAEA1-6384-FC4F-8325-E06E78162A78}"/>
                </a:ext>
              </a:extLst>
            </p:cNvPr>
            <p:cNvSpPr/>
            <p:nvPr/>
          </p:nvSpPr>
          <p:spPr>
            <a:xfrm>
              <a:off x="886646" y="1349995"/>
              <a:ext cx="806352" cy="365098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 Cen MT"/>
                  <a:cs typeface="Tw Cen MT"/>
                </a:rPr>
                <a:t>UDTF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C6B4903-869A-6D49-9678-099BDE631FC0}"/>
                </a:ext>
              </a:extLst>
            </p:cNvPr>
            <p:cNvCxnSpPr>
              <a:cxnSpLocks/>
            </p:cNvCxnSpPr>
            <p:nvPr/>
          </p:nvCxnSpPr>
          <p:spPr>
            <a:xfrm>
              <a:off x="1688441" y="1537304"/>
              <a:ext cx="3703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10EC9732-E212-BE43-B420-CEF4AE82DFB1}"/>
                </a:ext>
              </a:extLst>
            </p:cNvPr>
            <p:cNvCxnSpPr>
              <a:cxnSpLocks/>
            </p:cNvCxnSpPr>
            <p:nvPr/>
          </p:nvCxnSpPr>
          <p:spPr>
            <a:xfrm>
              <a:off x="518845" y="1531369"/>
              <a:ext cx="3703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C094AC2-2A51-B045-B08C-7CDACD271B07}"/>
                </a:ext>
              </a:extLst>
            </p:cNvPr>
            <p:cNvSpPr txBox="1"/>
            <p:nvPr/>
          </p:nvSpPr>
          <p:spPr>
            <a:xfrm>
              <a:off x="1818205" y="1225534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3"/>
                  </a:solidFill>
                  <a:latin typeface="Tw Cen MT"/>
                  <a:cs typeface="Tw Cen MT"/>
                </a:rPr>
                <a:t>m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BC3880-ECC3-444C-9D33-705509C439C1}"/>
                </a:ext>
              </a:extLst>
            </p:cNvPr>
            <p:cNvSpPr txBox="1"/>
            <p:nvPr/>
          </p:nvSpPr>
          <p:spPr>
            <a:xfrm>
              <a:off x="491813" y="1235010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3"/>
                  </a:solidFill>
                  <a:latin typeface="Tw Cen MT"/>
                  <a:cs typeface="Tw Cen MT"/>
                </a:rPr>
                <a:t>n</a:t>
              </a:r>
            </a:p>
          </p:txBody>
        </p:sp>
      </p:grpSp>
      <p:sp>
        <p:nvSpPr>
          <p:cNvPr id="49" name="Triangle 48">
            <a:extLst>
              <a:ext uri="{FF2B5EF4-FFF2-40B4-BE49-F238E27FC236}">
                <a16:creationId xmlns:a16="http://schemas.microsoft.com/office/drawing/2014/main" id="{ECE9EED0-1591-0A45-A838-6F3FFB921A72}"/>
              </a:ext>
            </a:extLst>
          </p:cNvPr>
          <p:cNvSpPr/>
          <p:nvPr/>
        </p:nvSpPr>
        <p:spPr>
          <a:xfrm>
            <a:off x="346223" y="988803"/>
            <a:ext cx="370317" cy="2686119"/>
          </a:xfrm>
          <a:prstGeom prst="triangle">
            <a:avLst/>
          </a:prstGeom>
          <a:solidFill>
            <a:schemeClr val="accent5">
              <a:alpha val="3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wrap="none" rtlCol="0" anchor="ctr"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 Cen MT"/>
                <a:cs typeface="Tw Cen MT"/>
              </a:rPr>
              <a:t>Expressiveness</a:t>
            </a:r>
          </a:p>
        </p:txBody>
      </p:sp>
      <p:sp>
        <p:nvSpPr>
          <p:cNvPr id="50" name="Triangle 49">
            <a:extLst>
              <a:ext uri="{FF2B5EF4-FFF2-40B4-BE49-F238E27FC236}">
                <a16:creationId xmlns:a16="http://schemas.microsoft.com/office/drawing/2014/main" id="{282F0108-B7CE-EB42-AD28-A20BC72307D2}"/>
              </a:ext>
            </a:extLst>
          </p:cNvPr>
          <p:cNvSpPr/>
          <p:nvPr/>
        </p:nvSpPr>
        <p:spPr>
          <a:xfrm rot="10800000">
            <a:off x="669843" y="1030818"/>
            <a:ext cx="370317" cy="2686119"/>
          </a:xfrm>
          <a:prstGeom prst="triangle">
            <a:avLst/>
          </a:prstGeom>
          <a:solidFill>
            <a:schemeClr val="accent3">
              <a:alpha val="3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wrap="none" rtlCol="0" anchor="ctr"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Tw Cen MT"/>
                <a:cs typeface="Tw Cen MT"/>
              </a:rPr>
              <a:t>Optimization</a:t>
            </a:r>
          </a:p>
        </p:txBody>
      </p:sp>
      <p:sp>
        <p:nvSpPr>
          <p:cNvPr id="55" name="Left Arrow 54">
            <a:extLst>
              <a:ext uri="{FF2B5EF4-FFF2-40B4-BE49-F238E27FC236}">
                <a16:creationId xmlns:a16="http://schemas.microsoft.com/office/drawing/2014/main" id="{BE9E7A40-2ED5-3F4F-BCC5-527593B1E749}"/>
              </a:ext>
            </a:extLst>
          </p:cNvPr>
          <p:cNvSpPr/>
          <p:nvPr/>
        </p:nvSpPr>
        <p:spPr>
          <a:xfrm rot="16200000">
            <a:off x="2752236" y="3062529"/>
            <a:ext cx="266105" cy="1071631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C8C1C3C-E998-444E-93CD-049F8993DA81}"/>
              </a:ext>
            </a:extLst>
          </p:cNvPr>
          <p:cNvGrpSpPr/>
          <p:nvPr/>
        </p:nvGrpSpPr>
        <p:grpSpPr>
          <a:xfrm>
            <a:off x="1382119" y="3830109"/>
            <a:ext cx="2727864" cy="1065984"/>
            <a:chOff x="1659835" y="3935896"/>
            <a:chExt cx="2727864" cy="1065984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451C063F-C5D2-D946-B8AB-7439712EF752}"/>
                </a:ext>
              </a:extLst>
            </p:cNvPr>
            <p:cNvSpPr/>
            <p:nvPr/>
          </p:nvSpPr>
          <p:spPr>
            <a:xfrm>
              <a:off x="1659835" y="3935896"/>
              <a:ext cx="2727864" cy="1065984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Tw Cen MT"/>
                  <a:cs typeface="Tw Cen MT"/>
                </a:rPr>
                <a:t>Graph Fragment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1194AECD-AAED-0048-A371-19D8149B5D87}"/>
                </a:ext>
              </a:extLst>
            </p:cNvPr>
            <p:cNvSpPr/>
            <p:nvPr/>
          </p:nvSpPr>
          <p:spPr>
            <a:xfrm>
              <a:off x="2816172" y="4015363"/>
              <a:ext cx="533315" cy="258417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Tw Cen MT"/>
                  <a:cs typeface="Tw Cen MT"/>
                </a:rPr>
                <a:t>UDA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ED517C23-F533-E64B-979E-D929D58001FD}"/>
                </a:ext>
              </a:extLst>
            </p:cNvPr>
            <p:cNvSpPr/>
            <p:nvPr/>
          </p:nvSpPr>
          <p:spPr>
            <a:xfrm>
              <a:off x="2123785" y="4210471"/>
              <a:ext cx="322762" cy="258417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Tw Cen MT"/>
                  <a:cs typeface="Tw Cen MT"/>
                </a:rPr>
                <a:t>π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938E7BCF-5D82-8447-ABD2-6B073FE81E2F}"/>
                </a:ext>
              </a:extLst>
            </p:cNvPr>
            <p:cNvSpPr/>
            <p:nvPr/>
          </p:nvSpPr>
          <p:spPr>
            <a:xfrm>
              <a:off x="2739912" y="4374476"/>
              <a:ext cx="663860" cy="258417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Tw Cen MT"/>
                  <a:cs typeface="Tw Cen MT"/>
                </a:rPr>
                <a:t>ST-UDF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765EE14D-F05F-5C4D-94BC-54623E9DD9B6}"/>
                </a:ext>
              </a:extLst>
            </p:cNvPr>
            <p:cNvSpPr/>
            <p:nvPr/>
          </p:nvSpPr>
          <p:spPr>
            <a:xfrm>
              <a:off x="3632415" y="4224983"/>
              <a:ext cx="316076" cy="258417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Tw Cen MT"/>
                  <a:cs typeface="Tw Cen MT"/>
                </a:rPr>
                <a:t>⋈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0FFAD4CB-4AF7-5D44-B347-2A777E9E2C47}"/>
                </a:ext>
              </a:extLst>
            </p:cNvPr>
            <p:cNvCxnSpPr>
              <a:stCxn id="61" idx="3"/>
              <a:endCxn id="58" idx="1"/>
            </p:cNvCxnSpPr>
            <p:nvPr/>
          </p:nvCxnSpPr>
          <p:spPr>
            <a:xfrm flipV="1">
              <a:off x="2446547" y="4144572"/>
              <a:ext cx="369625" cy="19510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6FF64ED7-86E8-6C40-B246-4FAE3071799E}"/>
                </a:ext>
              </a:extLst>
            </p:cNvPr>
            <p:cNvCxnSpPr>
              <a:cxnSpLocks/>
              <a:stCxn id="61" idx="3"/>
              <a:endCxn id="62" idx="1"/>
            </p:cNvCxnSpPr>
            <p:nvPr/>
          </p:nvCxnSpPr>
          <p:spPr>
            <a:xfrm>
              <a:off x="2446547" y="4339680"/>
              <a:ext cx="293365" cy="1640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9AE6CFB8-5CC4-594B-9DD4-0618EE636D38}"/>
                </a:ext>
              </a:extLst>
            </p:cNvPr>
            <p:cNvCxnSpPr>
              <a:cxnSpLocks/>
              <a:stCxn id="58" idx="3"/>
              <a:endCxn id="63" idx="1"/>
            </p:cNvCxnSpPr>
            <p:nvPr/>
          </p:nvCxnSpPr>
          <p:spPr>
            <a:xfrm>
              <a:off x="3349487" y="4144572"/>
              <a:ext cx="282928" cy="2096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26F5E30-7AF0-694A-AEBC-788F04B6D321}"/>
                </a:ext>
              </a:extLst>
            </p:cNvPr>
            <p:cNvCxnSpPr>
              <a:cxnSpLocks/>
              <a:stCxn id="62" idx="3"/>
              <a:endCxn id="63" idx="1"/>
            </p:cNvCxnSpPr>
            <p:nvPr/>
          </p:nvCxnSpPr>
          <p:spPr>
            <a:xfrm flipV="1">
              <a:off x="3403772" y="4354192"/>
              <a:ext cx="228643" cy="14949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315095DA-7D45-314E-9E3D-A111EB4E215B}"/>
                </a:ext>
              </a:extLst>
            </p:cNvPr>
            <p:cNvCxnSpPr>
              <a:cxnSpLocks/>
              <a:endCxn id="61" idx="1"/>
            </p:cNvCxnSpPr>
            <p:nvPr/>
          </p:nvCxnSpPr>
          <p:spPr>
            <a:xfrm>
              <a:off x="1824805" y="4339680"/>
              <a:ext cx="29898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6292457-7322-0E49-BA7E-4718CF72B52F}"/>
                </a:ext>
              </a:extLst>
            </p:cNvPr>
            <p:cNvCxnSpPr>
              <a:cxnSpLocks/>
              <a:stCxn id="63" idx="3"/>
            </p:cNvCxnSpPr>
            <p:nvPr/>
          </p:nvCxnSpPr>
          <p:spPr>
            <a:xfrm>
              <a:off x="3948491" y="4354192"/>
              <a:ext cx="2814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67069C9-58E3-D14C-8B4D-1A18F872799C}"/>
              </a:ext>
            </a:extLst>
          </p:cNvPr>
          <p:cNvSpPr txBox="1"/>
          <p:nvPr/>
        </p:nvSpPr>
        <p:spPr>
          <a:xfrm>
            <a:off x="6788426" y="804137"/>
            <a:ext cx="118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w Cen MT"/>
                <a:cs typeface="Tw Cen MT"/>
              </a:rPr>
              <a:t>Challenges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800F3C-C24F-7E43-8C12-65E85064B880}"/>
              </a:ext>
            </a:extLst>
          </p:cNvPr>
          <p:cNvCxnSpPr>
            <a:cxnSpLocks/>
          </p:cNvCxnSpPr>
          <p:nvPr/>
        </p:nvCxnSpPr>
        <p:spPr>
          <a:xfrm>
            <a:off x="1130127" y="1888434"/>
            <a:ext cx="76660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8F33D64-5086-A344-85EF-18E7AF7BD754}"/>
              </a:ext>
            </a:extLst>
          </p:cNvPr>
          <p:cNvCxnSpPr>
            <a:cxnSpLocks/>
          </p:cNvCxnSpPr>
          <p:nvPr/>
        </p:nvCxnSpPr>
        <p:spPr>
          <a:xfrm>
            <a:off x="1130126" y="2706757"/>
            <a:ext cx="76660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3647BFC-A118-644D-BB39-A2E8DACF0AF1}"/>
              </a:ext>
            </a:extLst>
          </p:cNvPr>
          <p:cNvCxnSpPr>
            <a:cxnSpLocks/>
          </p:cNvCxnSpPr>
          <p:nvPr/>
        </p:nvCxnSpPr>
        <p:spPr>
          <a:xfrm>
            <a:off x="1089855" y="1173469"/>
            <a:ext cx="76660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3D772BC-0CED-A448-96E7-8FF23C323829}"/>
              </a:ext>
            </a:extLst>
          </p:cNvPr>
          <p:cNvSpPr txBox="1"/>
          <p:nvPr/>
        </p:nvSpPr>
        <p:spPr>
          <a:xfrm>
            <a:off x="6339780" y="1362883"/>
            <a:ext cx="162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Tw Cen MT"/>
                <a:cs typeface="Tw Cen MT"/>
              </a:rPr>
              <a:t>Incrementalizing</a:t>
            </a:r>
            <a:endParaRPr lang="en-GB" sz="1400" dirty="0">
              <a:latin typeface="Tw Cen MT"/>
              <a:cs typeface="Tw Cen M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A9AB87-6BC3-044F-A4F8-87AB41AB62D6}"/>
              </a:ext>
            </a:extLst>
          </p:cNvPr>
          <p:cNvSpPr txBox="1"/>
          <p:nvPr/>
        </p:nvSpPr>
        <p:spPr>
          <a:xfrm>
            <a:off x="6327974" y="2054053"/>
            <a:ext cx="1817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Tw Cen MT"/>
                <a:cs typeface="Tw Cen MT"/>
              </a:rPr>
              <a:t>Incrementalizing</a:t>
            </a:r>
            <a:endParaRPr lang="en-GB" sz="1400" dirty="0">
              <a:latin typeface="Tw Cen MT"/>
              <a:cs typeface="Tw Cen 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Tw Cen MT"/>
                <a:cs typeface="Tw Cen MT"/>
              </a:rPr>
              <a:t>State management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96C76BF-729D-3948-B8A5-2BA3C5F485C5}"/>
              </a:ext>
            </a:extLst>
          </p:cNvPr>
          <p:cNvSpPr txBox="1"/>
          <p:nvPr/>
        </p:nvSpPr>
        <p:spPr>
          <a:xfrm>
            <a:off x="6330944" y="2871970"/>
            <a:ext cx="18177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Tw Cen MT"/>
                <a:cs typeface="Tw Cen MT"/>
              </a:rPr>
              <a:t>Incrementalizing</a:t>
            </a:r>
            <a:endParaRPr lang="en-GB" sz="1400" dirty="0">
              <a:latin typeface="Tw Cen MT"/>
              <a:cs typeface="Tw Cen 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Tw Cen MT"/>
                <a:cs typeface="Tw Cen MT"/>
              </a:rPr>
              <a:t>State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Tw Cen MT"/>
                <a:cs typeface="Tw Cen MT"/>
              </a:rPr>
              <a:t>Optimization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66BBE7B-2C86-F142-85FE-AAF8BB6DBA1B}"/>
              </a:ext>
            </a:extLst>
          </p:cNvPr>
          <p:cNvSpPr/>
          <p:nvPr/>
        </p:nvSpPr>
        <p:spPr>
          <a:xfrm>
            <a:off x="6190452" y="3351443"/>
            <a:ext cx="2119184" cy="266106"/>
          </a:xfrm>
          <a:prstGeom prst="roundRect">
            <a:avLst/>
          </a:prstGeom>
          <a:noFill/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49996F8F-7E74-F14A-B09A-B8EEC6A620DD}"/>
              </a:ext>
            </a:extLst>
          </p:cNvPr>
          <p:cNvSpPr/>
          <p:nvPr/>
        </p:nvSpPr>
        <p:spPr>
          <a:xfrm>
            <a:off x="6187922" y="2868511"/>
            <a:ext cx="2119184" cy="474627"/>
          </a:xfrm>
          <a:prstGeom prst="roundRect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B907B36-6A3E-9946-A5F2-65863FFC77A5}"/>
              </a:ext>
            </a:extLst>
          </p:cNvPr>
          <p:cNvSpPr/>
          <p:nvPr/>
        </p:nvSpPr>
        <p:spPr>
          <a:xfrm>
            <a:off x="4169661" y="2361201"/>
            <a:ext cx="1838493" cy="806517"/>
          </a:xfrm>
          <a:prstGeom prst="wedgeRoundRectCallout">
            <a:avLst>
              <a:gd name="adj1" fmla="val 56988"/>
              <a:gd name="adj2" fmla="val 3360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 Cen MT"/>
                <a:cs typeface="Tw Cen MT"/>
              </a:rPr>
              <a:t>Difficult, but we already know how to do it for ST-UDF/UDA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13C9DA12-D3C2-3947-9E24-8CD441C2B44A}"/>
              </a:ext>
            </a:extLst>
          </p:cNvPr>
          <p:cNvSpPr/>
          <p:nvPr/>
        </p:nvSpPr>
        <p:spPr>
          <a:xfrm>
            <a:off x="6474363" y="3884629"/>
            <a:ext cx="2493251" cy="642477"/>
          </a:xfrm>
          <a:prstGeom prst="wedgeRoundRectCallout">
            <a:avLst>
              <a:gd name="adj1" fmla="val -18917"/>
              <a:gd name="adj2" fmla="val -6917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 Cen MT"/>
                <a:cs typeface="Tw Cen MT"/>
              </a:rPr>
              <a:t>No good, general solution yet, but solved for ST-UDF/UDA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6394BB7-4FEA-1A4B-B7AC-259307300BC7}"/>
              </a:ext>
            </a:extLst>
          </p:cNvPr>
          <p:cNvCxnSpPr>
            <a:cxnSpLocks/>
          </p:cNvCxnSpPr>
          <p:nvPr/>
        </p:nvCxnSpPr>
        <p:spPr>
          <a:xfrm flipH="1">
            <a:off x="4109983" y="3337625"/>
            <a:ext cx="1937735" cy="33729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5BDF530A-91F9-8E48-A820-72E629B012DF}"/>
              </a:ext>
            </a:extLst>
          </p:cNvPr>
          <p:cNvSpPr/>
          <p:nvPr/>
        </p:nvSpPr>
        <p:spPr>
          <a:xfrm>
            <a:off x="4380760" y="3947069"/>
            <a:ext cx="1822826" cy="819427"/>
          </a:xfrm>
          <a:prstGeom prst="wedgeRoundRectCallout">
            <a:avLst>
              <a:gd name="adj1" fmla="val -33014"/>
              <a:gd name="adj2" fmla="val -74398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 Cen MT"/>
                <a:cs typeface="Tw Cen MT"/>
              </a:rPr>
              <a:t>💡 Relate back to ST-UDF/UDA 💡</a:t>
            </a:r>
          </a:p>
        </p:txBody>
      </p:sp>
      <p:sp>
        <p:nvSpPr>
          <p:cNvPr id="71" name="Rounded Rectangular Callout 70">
            <a:extLst>
              <a:ext uri="{FF2B5EF4-FFF2-40B4-BE49-F238E27FC236}">
                <a16:creationId xmlns:a16="http://schemas.microsoft.com/office/drawing/2014/main" id="{C0EC4D5F-8C88-A04E-BC3C-A45795F1637A}"/>
              </a:ext>
            </a:extLst>
          </p:cNvPr>
          <p:cNvSpPr/>
          <p:nvPr/>
        </p:nvSpPr>
        <p:spPr>
          <a:xfrm>
            <a:off x="225517" y="2805470"/>
            <a:ext cx="1885429" cy="714779"/>
          </a:xfrm>
          <a:prstGeom prst="wedgeRoundRectCallout">
            <a:avLst>
              <a:gd name="adj1" fmla="val 64001"/>
              <a:gd name="adj2" fmla="val 4140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UDF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Tw Cen MT"/>
                <a:cs typeface="Tw Cen MT"/>
              </a:rPr>
              <a:t>Control Flow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9404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0" grpId="0" animBg="1"/>
      <p:bldP spid="64" grpId="0" animBg="1"/>
      <p:bldP spid="11" grpId="0" animBg="1"/>
      <p:bldP spid="13" grpId="0" animBg="1"/>
      <p:bldP spid="27" grpId="0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DA1BE7D-6820-4450-ACB1-CA4C41F17A7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ED293E2-3B9B-FE47-B2BB-C8EB20AEA245}"/>
              </a:ext>
            </a:extLst>
          </p:cNvPr>
          <p:cNvSpPr/>
          <p:nvPr/>
        </p:nvSpPr>
        <p:spPr>
          <a:xfrm>
            <a:off x="6835735" y="2152563"/>
            <a:ext cx="1979629" cy="6127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/>
                <a:cs typeface="Tw Cen MT"/>
              </a:rPr>
              <a:t>?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014F837F-EDAB-7543-9E84-2B4401ED06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580109"/>
              </p:ext>
            </p:extLst>
          </p:nvPr>
        </p:nvGraphicFramePr>
        <p:xfrm>
          <a:off x="328636" y="2152563"/>
          <a:ext cx="6359684" cy="62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E992638-0151-E742-AD14-B802E2A4087A}"/>
              </a:ext>
            </a:extLst>
          </p:cNvPr>
          <p:cNvSpPr txBox="1"/>
          <p:nvPr/>
        </p:nvSpPr>
        <p:spPr>
          <a:xfrm>
            <a:off x="1064961" y="3273406"/>
            <a:ext cx="1564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ST-UDF and UDA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E0FFA3-954B-3A42-8D53-9F1A43825CEC}"/>
              </a:ext>
            </a:extLst>
          </p:cNvPr>
          <p:cNvSpPr txBox="1"/>
          <p:nvPr/>
        </p:nvSpPr>
        <p:spPr>
          <a:xfrm>
            <a:off x="4721311" y="3280170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w Cen MT"/>
                <a:cs typeface="Tw Cen MT"/>
              </a:rPr>
              <a:t>UDTF</a:t>
            </a:r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9D610D6C-FB6F-9A42-AF49-87D0DE2FBF49}"/>
              </a:ext>
            </a:extLst>
          </p:cNvPr>
          <p:cNvSpPr/>
          <p:nvPr/>
        </p:nvSpPr>
        <p:spPr>
          <a:xfrm rot="5400000">
            <a:off x="1757146" y="1557232"/>
            <a:ext cx="170950" cy="2894667"/>
          </a:xfrm>
          <a:prstGeom prst="rightBracket">
            <a:avLst>
              <a:gd name="adj" fmla="val 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FC68BBCA-ACF9-C446-AFEE-43D91EFA088B}"/>
              </a:ext>
            </a:extLst>
          </p:cNvPr>
          <p:cNvSpPr/>
          <p:nvPr/>
        </p:nvSpPr>
        <p:spPr>
          <a:xfrm rot="5400000">
            <a:off x="4941369" y="1557233"/>
            <a:ext cx="170950" cy="2894667"/>
          </a:xfrm>
          <a:prstGeom prst="rightBracket">
            <a:avLst>
              <a:gd name="adj" fmla="val 0"/>
            </a:avLst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210891"/>
      </p:ext>
    </p:extLst>
  </p:cSld>
  <p:clrMapOvr>
    <a:masterClrMapping/>
  </p:clrMapOvr>
</p:sld>
</file>

<file path=ppt/theme/theme1.xml><?xml version="1.0" encoding="utf-8"?>
<a:theme xmlns:a="http://schemas.openxmlformats.org/drawingml/2006/main" name="1_cfaed orange">
  <a:themeElements>
    <a:clrScheme name="cfaed orange">
      <a:dk1>
        <a:sysClr val="windowText" lastClr="000000"/>
      </a:dk1>
      <a:lt1>
        <a:sysClr val="window" lastClr="FFFFFF"/>
      </a:lt1>
      <a:dk2>
        <a:srgbClr val="265E87"/>
      </a:dk2>
      <a:lt2>
        <a:srgbClr val="FFFFFF"/>
      </a:lt2>
      <a:accent1>
        <a:srgbClr val="265E87"/>
      </a:accent1>
      <a:accent2>
        <a:srgbClr val="71CFEB"/>
      </a:accent2>
      <a:accent3>
        <a:srgbClr val="E87B14"/>
      </a:accent3>
      <a:accent4>
        <a:srgbClr val="2CB1C7"/>
      </a:accent4>
      <a:accent5>
        <a:srgbClr val="B2D235"/>
      </a:accent5>
      <a:accent6>
        <a:srgbClr val="00B48D"/>
      </a:accent6>
      <a:hlink>
        <a:srgbClr val="00B4EB"/>
      </a:hlink>
      <a:folHlink>
        <a:srgbClr val="FFC000"/>
      </a:folHlink>
    </a:clrScheme>
    <a:fontScheme name="cfaed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 dirty="0">
            <a:solidFill>
              <a:schemeClr val="tx1"/>
            </a:solidFill>
            <a:latin typeface="Tw Cen MT"/>
            <a:cs typeface="Tw Cen M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Tw Cen MT"/>
            <a:cs typeface="Tw Cen M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27361</TotalTime>
  <Words>2687</Words>
  <Application>Microsoft Macintosh PowerPoint</Application>
  <PresentationFormat>On-screen Show (16:9)</PresentationFormat>
  <Paragraphs>1015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Cambria Math</vt:lpstr>
      <vt:lpstr>DIN-Bold</vt:lpstr>
      <vt:lpstr>Monaco</vt:lpstr>
      <vt:lpstr>Tw Cen MT</vt:lpstr>
      <vt:lpstr>Wingdings</vt:lpstr>
      <vt:lpstr>1_cfaed orange</vt:lpstr>
      <vt:lpstr>Ohua-Powered, Semi-Transparent UDF’s in the Noria Database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Dresden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Uta Schneider</dc:creator>
  <cp:lastModifiedBy>Justus Adam</cp:lastModifiedBy>
  <cp:revision>373</cp:revision>
  <dcterms:created xsi:type="dcterms:W3CDTF">2013-02-12T07:50:30Z</dcterms:created>
  <dcterms:modified xsi:type="dcterms:W3CDTF">2019-12-12T19:32:49Z</dcterms:modified>
</cp:coreProperties>
</file>